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4" r:id="rId2"/>
    <p:sldId id="266" r:id="rId3"/>
    <p:sldId id="268" r:id="rId4"/>
    <p:sldId id="267" r:id="rId5"/>
    <p:sldId id="272" r:id="rId6"/>
    <p:sldId id="279" r:id="rId7"/>
    <p:sldId id="269" r:id="rId8"/>
    <p:sldId id="270" r:id="rId9"/>
    <p:sldId id="271" r:id="rId10"/>
    <p:sldId id="256" r:id="rId11"/>
    <p:sldId id="262" r:id="rId12"/>
    <p:sldId id="263" r:id="rId13"/>
    <p:sldId id="257" r:id="rId14"/>
    <p:sldId id="258" r:id="rId15"/>
    <p:sldId id="259" r:id="rId16"/>
    <p:sldId id="275" r:id="rId17"/>
    <p:sldId id="276" r:id="rId18"/>
    <p:sldId id="277" r:id="rId19"/>
    <p:sldId id="278" r:id="rId20"/>
    <p:sldId id="281" r:id="rId21"/>
    <p:sldId id="282" r:id="rId22"/>
    <p:sldId id="283" r:id="rId23"/>
    <p:sldId id="284" r:id="rId24"/>
    <p:sldId id="285" r:id="rId25"/>
    <p:sldId id="280" r:id="rId26"/>
    <p:sldId id="286" r:id="rId27"/>
    <p:sldId id="287" r:id="rId28"/>
    <p:sldId id="288" r:id="rId29"/>
    <p:sldId id="28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400" dirty="0">
                <a:latin typeface="Trebuchet MS" panose="020B0603020202020204" pitchFamily="34" charset="0"/>
              </a:rPr>
              <a:t>2024-01 Views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views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8-4080-8174-84B8C00A719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8-4080-8174-84B8C00A71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E8-4080-8174-84B8C00A71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4E8-4080-8174-84B8C00A719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4E8-4080-8174-84B8C00A719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4E8-4080-8174-84B8C00A719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4E8-4080-8174-84B8C00A7198}"/>
              </c:ext>
            </c:extLst>
          </c:dPt>
          <c:dLbls>
            <c:dLbl>
              <c:idx val="3"/>
              <c:tx>
                <c:rich>
                  <a:bodyPr/>
                  <a:lstStyle/>
                  <a:p>
                    <a:fld id="{D4EAABDE-8060-442C-AB01-E3DB59B26173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 dirty="0"/>
                      <a:t>, </a:t>
                    </a:r>
                    <a:fld id="{3592637F-C9C0-402E-A94E-413D29A8F45A}" type="VALUE">
                      <a:rPr lang="en-US" altLang="ko-KR" baseline="0" smtClean="0"/>
                      <a:pPr/>
                      <a:t>[값]</a:t>
                    </a:fld>
                    <a:r>
                      <a:rPr lang="en-US" altLang="ko-KR" baseline="0" dirty="0"/>
                      <a:t>, </a:t>
                    </a:r>
                    <a:fld id="{E9B44BAD-6BC1-4F48-9E91-90BD15509A86}" type="PERCENTAGE">
                      <a:rPr lang="en-US" altLang="ko-KR" baseline="0"/>
                      <a:pPr/>
                      <a:t>[백분율]</a:t>
                    </a:fld>
                    <a:endParaRPr lang="en-US" altLang="ko-KR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A4E8-4080-8174-84B8C00A71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4351197</c:v>
                </c:pt>
                <c:pt idx="1">
                  <c:v>4597510</c:v>
                </c:pt>
                <c:pt idx="2">
                  <c:v>3590981</c:v>
                </c:pt>
                <c:pt idx="3">
                  <c:v>2722648</c:v>
                </c:pt>
                <c:pt idx="4">
                  <c:v>3398201</c:v>
                </c:pt>
                <c:pt idx="5">
                  <c:v>2504107</c:v>
                </c:pt>
                <c:pt idx="6">
                  <c:v>2626965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4E8-4080-8174-84B8C00A71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528309547244096"/>
          <c:y val="0.885705285082106"/>
          <c:w val="0.63255880905511808"/>
          <c:h val="0.114294714917894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400" dirty="0">
                <a:latin typeface="Trebuchet MS" panose="020B0603020202020204" pitchFamily="34" charset="0"/>
              </a:rPr>
              <a:t>2024-02 Views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views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7D-49C4-8162-5EF10D83A8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7D-49C4-8162-5EF10D83A8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7D-49C4-8162-5EF10D83A8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7D-49C4-8162-5EF10D83A81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47D-49C4-8162-5EF10D83A81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47D-49C4-8162-5EF10D83A81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47D-49C4-8162-5EF10D83A8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3018646</c:v>
                </c:pt>
                <c:pt idx="1">
                  <c:v>3202864</c:v>
                </c:pt>
                <c:pt idx="2">
                  <c:v>3055220</c:v>
                </c:pt>
                <c:pt idx="3">
                  <c:v>3727165</c:v>
                </c:pt>
                <c:pt idx="4">
                  <c:v>2669517</c:v>
                </c:pt>
                <c:pt idx="5">
                  <c:v>2024981</c:v>
                </c:pt>
                <c:pt idx="6">
                  <c:v>2192277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F47D-49C4-8162-5EF10D83A8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528309547244096"/>
          <c:y val="0.885705285082106"/>
          <c:w val="0.63255880905511808"/>
          <c:h val="0.114294714917894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400" dirty="0">
                <a:latin typeface="Trebuchet MS" panose="020B0603020202020204" pitchFamily="34" charset="0"/>
              </a:rPr>
              <a:t>2024-03 Views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views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A15-4AD2-9CD5-73AEDDDADB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15-4AD2-9CD5-73AEDDDADB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15-4AD2-9CD5-73AEDDDADB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A15-4AD2-9CD5-73AEDDDADB9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A15-4AD2-9CD5-73AEDDDADB9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A15-4AD2-9CD5-73AEDDDADB9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A15-4AD2-9CD5-73AEDDDADB9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3769300</c:v>
                </c:pt>
                <c:pt idx="1">
                  <c:v>3824404</c:v>
                </c:pt>
                <c:pt idx="2">
                  <c:v>3674862</c:v>
                </c:pt>
                <c:pt idx="3">
                  <c:v>3661013</c:v>
                </c:pt>
                <c:pt idx="4">
                  <c:v>3944700</c:v>
                </c:pt>
                <c:pt idx="5">
                  <c:v>3004912</c:v>
                </c:pt>
                <c:pt idx="6">
                  <c:v>3349231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BA15-4AD2-9CD5-73AEDDDADB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528309547244096"/>
          <c:y val="0.885705285082106"/>
          <c:w val="0.63255880905511808"/>
          <c:h val="0.114294714917894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F296C-6501-4654-A994-312D3D085557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068BF-FB53-42A2-879B-ED1BEB5765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49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B7F9-4B6B-4E53-BDAF-E5C87DC553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19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E1219-DE48-6BBE-CEBA-10FFDD454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4F7208-D391-DAEB-3456-88E253763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3113F9-36BD-4C5C-8013-CBA81F841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569F7-7615-FECC-A59C-C4797052D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B7F9-4B6B-4E53-BDAF-E5C87DC553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3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85BE1-83FE-401E-9799-712472C7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84F0A9-B098-B607-8EC6-3BFC97D92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4A5E03-4DC7-FA3A-A944-F3A0B1D21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4C662-5215-72D9-8E22-C914F28CC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B7F9-4B6B-4E53-BDAF-E5C87DC553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38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F455-0F7F-BC16-5C4B-68D067B4A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8606CB-4BE7-ACD8-F6DC-2B6664640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4B8F6D-38EE-3395-7830-393982F4B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50DDF6-08FE-5FB0-4D50-8512E3502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B7F9-4B6B-4E53-BDAF-E5C87DC553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3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7745A-5CBF-37FF-DBB0-4C57FA474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F867-D70B-5724-A4A2-6DE022465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E48425-0E06-760E-98AC-509A024A4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523C73-ACE2-057E-236C-8261DDDC0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B7F9-4B6B-4E53-BDAF-E5C87DC553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86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B7F9-4B6B-4E53-BDAF-E5C87DC553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16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AA4C9-4298-EA55-1405-1A34E7B6C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02BC63-1B95-EEC4-735F-55232D3EC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21777A-4136-1BE3-1CD4-D73F54C11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DD5249-514F-B554-90EB-5A026E700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A7B7F9-4B6B-4E53-BDAF-E5C87DC553B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3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F5301D-C2F2-7B7B-CABF-98DD4CF2F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8CCE20-63EE-8A11-6549-5DD8010CF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9D76A-4EA2-4258-11F5-6D43C244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78B0A1-B6EC-2323-9B6E-E824DD6A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3A5C84-1F83-1703-8201-3D9D72F9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97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D3E56-7DC4-56FA-190A-D0787E3B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EAEF1C-9CBD-33FC-F8C2-C1C5C7249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12F23B-09C4-1A57-60F2-D42921E6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2D91C-DF6A-468E-1625-B185E38A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D9074-5041-1CD9-6961-D38DFCF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C219FD-7E5A-BECB-40E0-B93E69663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3D966D-B0AA-C11F-8B3D-50B524F07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8A9AE-1483-2D24-2B34-DD2A2BC1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A49C62-76E4-4404-8DCF-C6FA85D0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B58B8-D628-FB13-E5B3-38217062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9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46C94-6EB9-9DC6-F043-D1AA4858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C10990-A961-0F85-AFF6-6254544B2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2494A-B702-B4E0-457E-190DACA2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946901-9EF7-0C42-8307-55305B60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061F3-717B-747C-09EA-28B7063B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3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C752C-248A-9AF2-68FC-9CF32928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CDF34C-133C-6700-F68F-0C977E212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40EAE0-113D-32F2-54F9-8F11F61C4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265B5-ABFB-39DF-DEF3-C4846759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A2403-0C59-DD12-7925-C1F311A0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41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8C496-8DAA-C74C-A4DD-3649AAC4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A1A00-2ECD-ED3B-9DED-3BF9C0BB3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AF907A-2C70-4D35-7293-28B26D81D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0B9C0E-D79B-2A0C-845D-24581B22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12F883-C7E9-22CC-89A1-529705E6C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64BAED-B296-9E95-2319-1D43811F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4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CD31C-62DA-4FA8-987D-325F3979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F3551-CB2F-0CB3-C9B7-AAB7DAB0A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39C98-B7E1-1B3B-93B5-A4A578067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8BBB78-6CFD-DEF6-FF30-3D72D5998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00F975-BAE6-BCA4-348D-BEC79971C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A6FB05-D170-E056-ABC0-77D8F75A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A8EF56-D9CD-C8D4-EBB8-E6BDBCF74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4216F9-907B-2910-9C0A-6E554092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6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21FDD-26CE-700C-2A8F-E15479B1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2758E1-B132-D07B-C8D7-3A4582B2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2B6C44-5582-B140-DA87-65B22D33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2155C-C92B-5677-381A-3D4EA6AF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4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C30E64-2D07-F583-7917-DE09C087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6A1923-62D7-EB49-EAD6-6811B641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EF45D8-21F1-0F37-6BED-38FF0EB6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26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23805-2031-F771-3675-60C031F2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7CA09C-1CAE-6AD9-C2B3-252248C0C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766D1-4ED3-66B8-FE34-EC2ECA197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C2C2C0-C926-A97C-7E4B-E4F363C3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F2E77B-C4B0-87EC-5392-E29BCD85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2B6A15-9924-5AD8-ED42-6CE08A39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6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26CA7-C278-400E-E416-EFB539B7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713F72-07F7-882D-07EF-870E19696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4BCD0F-8EA0-9CD1-DBC8-370B3F6A3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2881CE-35AD-316C-5A7D-0F8A1438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9A25B0-5F9E-94F8-7703-6380AE9C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085C74-A5F1-A1DF-EF56-1FA290FF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0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B3B830-99CA-BD2F-06E3-A7FC9A34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F2EC0-9DC0-0D1D-72FB-AE773BE2B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317D2-C75E-D810-6C04-1303658D9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7F80B-6CE4-4F35-B4F7-7ABD36552AFC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D95860-7A78-9E1D-6EFA-597AD7EC5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D689B2-B29F-0740-1B83-FE822674A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DD5AB-C145-4B6F-872C-5517E7E260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2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altLang="ko-KR" sz="5000" dirty="0">
                <a:latin typeface="Trebuchet MS" panose="020B0603020202020204" pitchFamily="34" charset="0"/>
              </a:rPr>
              <a:t>Wikipedia</a:t>
            </a:r>
            <a:r>
              <a:rPr lang="en-US" altLang="ko-KR" dirty="0">
                <a:latin typeface="Trebuchet MS" panose="020B0603020202020204" pitchFamily="34" charset="0"/>
              </a:rPr>
              <a:t> data analysis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899160" y="14236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2426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rebuchet MS" panose="020B0603020202020204" pitchFamily="34" charset="0"/>
              </a:rPr>
              <a:t>Focusing on User &amp; Behavior Patterns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pic>
        <p:nvPicPr>
          <p:cNvPr id="1028" name="Picture 4" descr="MHN IT] '위키백과' CEO도 아는 '나무위키'...이들 백과사전 믿어도 되나 &lt; 생활·문화일반 &lt; 생활·문화 &lt; 기사본문 -  문화뉴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64" y="2302323"/>
            <a:ext cx="6641869" cy="331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76945" y="5710844"/>
            <a:ext cx="709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Team: Cho, Cho, Bae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3835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7F0E73-F886-9D07-8EAC-FBA4765E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5"/>
            <a:ext cx="12192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6A4AD-4D64-BEB8-9257-681F262BF89C}"/>
              </a:ext>
            </a:extLst>
          </p:cNvPr>
          <p:cNvSpPr txBox="1"/>
          <p:nvPr/>
        </p:nvSpPr>
        <p:spPr>
          <a:xfrm>
            <a:off x="307817" y="1131927"/>
            <a:ext cx="5060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rebuchet MS" panose="020B0603020202020204" pitchFamily="34" charset="0"/>
              </a:rPr>
              <a:t>2024-02-01 ~ 2024-02-29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B2371-FB10-1977-0C33-E5D2522727E8}"/>
              </a:ext>
            </a:extLst>
          </p:cNvPr>
          <p:cNvSpPr txBox="1"/>
          <p:nvPr/>
        </p:nvSpPr>
        <p:spPr>
          <a:xfrm>
            <a:off x="307817" y="277120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Total views by day and hour: February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7D7760-3CA2-8880-BD8A-19301746F045}"/>
              </a:ext>
            </a:extLst>
          </p:cNvPr>
          <p:cNvSpPr/>
          <p:nvPr/>
        </p:nvSpPr>
        <p:spPr>
          <a:xfrm>
            <a:off x="5810409" y="2227153"/>
            <a:ext cx="971081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11EC30-C42A-B57B-5834-F9F788A4889F}"/>
              </a:ext>
            </a:extLst>
          </p:cNvPr>
          <p:cNvSpPr/>
          <p:nvPr/>
        </p:nvSpPr>
        <p:spPr>
          <a:xfrm>
            <a:off x="7656584" y="2227153"/>
            <a:ext cx="1363772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19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A873F-F12D-FB22-AB0C-BD69B43E9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DD9797-3228-092F-DABA-7E9CD524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5"/>
            <a:ext cx="12192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512FA-D4A1-0FE4-F13A-8675AD5869B0}"/>
              </a:ext>
            </a:extLst>
          </p:cNvPr>
          <p:cNvSpPr txBox="1"/>
          <p:nvPr/>
        </p:nvSpPr>
        <p:spPr>
          <a:xfrm>
            <a:off x="307817" y="1131927"/>
            <a:ext cx="5060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rebuchet MS" panose="020B0603020202020204" pitchFamily="34" charset="0"/>
              </a:rPr>
              <a:t>2024-02-01 ~ 2024-02-29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7672E-1233-B866-6D10-3485ABCE8065}"/>
              </a:ext>
            </a:extLst>
          </p:cNvPr>
          <p:cNvSpPr txBox="1"/>
          <p:nvPr/>
        </p:nvSpPr>
        <p:spPr>
          <a:xfrm>
            <a:off x="307817" y="277120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Total views by day and hour: February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008" y="1754910"/>
            <a:ext cx="3240000" cy="3497910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032" y="1754909"/>
            <a:ext cx="3240000" cy="3499850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F3EDE-7DD0-026A-EB5A-2B6EAB0CA2BB}"/>
              </a:ext>
            </a:extLst>
          </p:cNvPr>
          <p:cNvSpPr txBox="1"/>
          <p:nvPr/>
        </p:nvSpPr>
        <p:spPr>
          <a:xfrm>
            <a:off x="525101" y="5870287"/>
            <a:ext cx="5456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Weekdays: 160K ~ 230K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170F8-D35F-1FC8-ECAE-78F731D40D07}"/>
              </a:ext>
            </a:extLst>
          </p:cNvPr>
          <p:cNvSpPr txBox="1"/>
          <p:nvPr/>
        </p:nvSpPr>
        <p:spPr>
          <a:xfrm>
            <a:off x="6096000" y="5872993"/>
            <a:ext cx="569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Weekend: 79K ~ 81K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9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A873F-F12D-FB22-AB0C-BD69B43E9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5DD9797-3228-092F-DABA-7E9CD524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925"/>
            <a:ext cx="121920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512FA-D4A1-0FE4-F13A-8675AD5869B0}"/>
              </a:ext>
            </a:extLst>
          </p:cNvPr>
          <p:cNvSpPr txBox="1"/>
          <p:nvPr/>
        </p:nvSpPr>
        <p:spPr>
          <a:xfrm>
            <a:off x="307817" y="1131927"/>
            <a:ext cx="5060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rebuchet MS" panose="020B0603020202020204" pitchFamily="34" charset="0"/>
              </a:rPr>
              <a:t>2024-02-01 ~ 2024-02-29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7672E-1233-B866-6D10-3485ABCE8065}"/>
              </a:ext>
            </a:extLst>
          </p:cNvPr>
          <p:cNvSpPr txBox="1"/>
          <p:nvPr/>
        </p:nvSpPr>
        <p:spPr>
          <a:xfrm>
            <a:off x="307817" y="277120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Total views by day and hour: February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081" y="1832848"/>
            <a:ext cx="3240000" cy="3576304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00" y="1832847"/>
            <a:ext cx="3240000" cy="3550126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146" y="1871939"/>
            <a:ext cx="3240000" cy="3492997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E333E8-D5AC-244F-A1AC-6BC7C8DD61CA}"/>
              </a:ext>
            </a:extLst>
          </p:cNvPr>
          <p:cNvSpPr txBox="1"/>
          <p:nvPr/>
        </p:nvSpPr>
        <p:spPr>
          <a:xfrm>
            <a:off x="525101" y="5870287"/>
            <a:ext cx="5456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Weekdays: 180K ~ 280K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A9A74-4566-F10D-7CCA-64F37CBDC308}"/>
              </a:ext>
            </a:extLst>
          </p:cNvPr>
          <p:cNvSpPr txBox="1"/>
          <p:nvPr/>
        </p:nvSpPr>
        <p:spPr>
          <a:xfrm>
            <a:off x="6096000" y="5872993"/>
            <a:ext cx="569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Weekend: 160K ~ 190K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92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99D56-36A4-35FB-FA1E-19A248375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C0725F-1314-99EB-92D7-348B1D84DD87}"/>
              </a:ext>
            </a:extLst>
          </p:cNvPr>
          <p:cNvSpPr txBox="1"/>
          <p:nvPr/>
        </p:nvSpPr>
        <p:spPr>
          <a:xfrm>
            <a:off x="307817" y="1131927"/>
            <a:ext cx="5060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rebuchet MS" panose="020B0603020202020204" pitchFamily="34" charset="0"/>
              </a:rPr>
              <a:t>2024-03-01 ~ 2024-03-31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97798-ED92-56EB-7D9C-4A6BDD62B3AE}"/>
              </a:ext>
            </a:extLst>
          </p:cNvPr>
          <p:cNvSpPr txBox="1"/>
          <p:nvPr/>
        </p:nvSpPr>
        <p:spPr>
          <a:xfrm>
            <a:off x="307817" y="277120"/>
            <a:ext cx="8971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Total views by day and hour: March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5F2DB-CB9B-35C0-7908-B7605980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767"/>
            <a:ext cx="12192000" cy="36604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CAD472-05C8-B8A3-20A7-152F3569F220}"/>
              </a:ext>
            </a:extLst>
          </p:cNvPr>
          <p:cNvSpPr/>
          <p:nvPr/>
        </p:nvSpPr>
        <p:spPr>
          <a:xfrm>
            <a:off x="5842497" y="2227153"/>
            <a:ext cx="980792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AC5750-8FBD-63F0-67F3-D86EBA008C72}"/>
              </a:ext>
            </a:extLst>
          </p:cNvPr>
          <p:cNvSpPr/>
          <p:nvPr/>
        </p:nvSpPr>
        <p:spPr>
          <a:xfrm>
            <a:off x="7734672" y="2227153"/>
            <a:ext cx="1336900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03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BF66-53A5-2EB5-EF5B-B8CB2195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988193-088C-9B21-F1DC-A6FD5A742134}"/>
              </a:ext>
            </a:extLst>
          </p:cNvPr>
          <p:cNvSpPr txBox="1"/>
          <p:nvPr/>
        </p:nvSpPr>
        <p:spPr>
          <a:xfrm>
            <a:off x="307817" y="1131927"/>
            <a:ext cx="5060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rebuchet MS" panose="020B0603020202020204" pitchFamily="34" charset="0"/>
              </a:rPr>
              <a:t>2024-03-01 ~ 2024-03-31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AE78B-98C3-D6DF-6838-34E2CCB379DB}"/>
              </a:ext>
            </a:extLst>
          </p:cNvPr>
          <p:cNvSpPr txBox="1"/>
          <p:nvPr/>
        </p:nvSpPr>
        <p:spPr>
          <a:xfrm>
            <a:off x="307817" y="277120"/>
            <a:ext cx="8971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Total views by day and hour: March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54E162-C200-2100-508B-10871F10F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98767"/>
            <a:ext cx="12192000" cy="36604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BFAFAA-5409-3330-D429-3CCBF780C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077" y="1832846"/>
            <a:ext cx="3240000" cy="352310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D28CDF-EE60-F494-DC9E-EC2E0EB35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304" y="1840040"/>
            <a:ext cx="3240000" cy="3515912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18DCC9-EFC3-3A13-D4AD-7DF69829CADE}"/>
              </a:ext>
            </a:extLst>
          </p:cNvPr>
          <p:cNvSpPr txBox="1"/>
          <p:nvPr/>
        </p:nvSpPr>
        <p:spPr>
          <a:xfrm>
            <a:off x="525101" y="5870287"/>
            <a:ext cx="5456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Weekdays: 230K ~ 270K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25B4B-2AD2-70C2-9229-44C5C79BDB8A}"/>
              </a:ext>
            </a:extLst>
          </p:cNvPr>
          <p:cNvSpPr txBox="1"/>
          <p:nvPr/>
        </p:nvSpPr>
        <p:spPr>
          <a:xfrm>
            <a:off x="6096000" y="5872993"/>
            <a:ext cx="569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Weekend: 110K ~ 130K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122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5FEFB-A75C-4BCA-F8B0-F95D3F08C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B0436B-9001-575E-B66C-3D99E4789A77}"/>
              </a:ext>
            </a:extLst>
          </p:cNvPr>
          <p:cNvSpPr txBox="1"/>
          <p:nvPr/>
        </p:nvSpPr>
        <p:spPr>
          <a:xfrm>
            <a:off x="307817" y="1131927"/>
            <a:ext cx="5060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rebuchet MS" panose="020B0603020202020204" pitchFamily="34" charset="0"/>
              </a:rPr>
              <a:t>2024-03-01 ~ 2024-03-31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CBE7A-AEFB-56D1-9A71-E26997B6B5A0}"/>
              </a:ext>
            </a:extLst>
          </p:cNvPr>
          <p:cNvSpPr txBox="1"/>
          <p:nvPr/>
        </p:nvSpPr>
        <p:spPr>
          <a:xfrm>
            <a:off x="307817" y="277120"/>
            <a:ext cx="8971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Total views by day and hour: March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27336-CE07-E3A4-D5CA-F861E47BD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98767"/>
            <a:ext cx="12192000" cy="36604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FF66A2-EA78-213D-501E-2EFF9EFE6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36" y="1842660"/>
            <a:ext cx="3240000" cy="354937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962336-F41F-15AD-E9D4-F9455F9FF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179" y="1842660"/>
            <a:ext cx="3240000" cy="350737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BA6BE5-ABB6-0571-7264-17B6EEB0D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822" y="1842660"/>
            <a:ext cx="3240000" cy="3539562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33032-E3EA-6C41-6072-D2B17E52E2C9}"/>
              </a:ext>
            </a:extLst>
          </p:cNvPr>
          <p:cNvSpPr txBox="1"/>
          <p:nvPr/>
        </p:nvSpPr>
        <p:spPr>
          <a:xfrm>
            <a:off x="525101" y="5870287"/>
            <a:ext cx="5456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Weekdays: 260K ~ 280K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69AD8-D3C4-BB7E-48BC-52B45AC3C8D7}"/>
              </a:ext>
            </a:extLst>
          </p:cNvPr>
          <p:cNvSpPr txBox="1"/>
          <p:nvPr/>
        </p:nvSpPr>
        <p:spPr>
          <a:xfrm>
            <a:off x="6096000" y="5872993"/>
            <a:ext cx="569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Weekend: 160K ~ 190K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7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AC991-870E-7B33-F7F7-226FDDBAB172}"/>
              </a:ext>
            </a:extLst>
          </p:cNvPr>
          <p:cNvSpPr txBox="1"/>
          <p:nvPr/>
        </p:nvSpPr>
        <p:spPr>
          <a:xfrm>
            <a:off x="1324823" y="3843605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Analysis: Total views by day and hour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B6B78-7498-5654-B93D-F89148A6DC09}"/>
              </a:ext>
            </a:extLst>
          </p:cNvPr>
          <p:cNvSpPr txBox="1"/>
          <p:nvPr/>
        </p:nvSpPr>
        <p:spPr>
          <a:xfrm>
            <a:off x="1324823" y="2319605"/>
            <a:ext cx="954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Trebuchet MS" panose="020B0603020202020204" pitchFamily="34" charset="0"/>
              </a:rPr>
              <a:t>WHO make view</a:t>
            </a:r>
            <a:endParaRPr lang="ko-KR" altLang="en-US" sz="6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8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B6CA-6889-624E-8870-006BD3A59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36B5B2-5C3C-9F99-5BA7-5761BD0D04FB}"/>
              </a:ext>
            </a:extLst>
          </p:cNvPr>
          <p:cNvSpPr txBox="1"/>
          <p:nvPr/>
        </p:nvSpPr>
        <p:spPr>
          <a:xfrm>
            <a:off x="1610007" y="284211"/>
            <a:ext cx="8971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Total views by day and hour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71C6F0-4608-DD86-1945-583330B983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55"/>
          <a:stretch/>
        </p:blipFill>
        <p:spPr>
          <a:xfrm>
            <a:off x="1" y="4177986"/>
            <a:ext cx="12191999" cy="263415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9CE4917-70FD-0DE1-18E8-72D84F3F189B}"/>
              </a:ext>
            </a:extLst>
          </p:cNvPr>
          <p:cNvGrpSpPr/>
          <p:nvPr/>
        </p:nvGrpSpPr>
        <p:grpSpPr>
          <a:xfrm>
            <a:off x="54318" y="28364"/>
            <a:ext cx="12083361" cy="2520000"/>
            <a:chOff x="90533" y="1598766"/>
            <a:chExt cx="12083361" cy="372895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2E627D0-46E6-9956-FC80-284E50ABE6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72" r="6157" b="11589"/>
            <a:stretch/>
          </p:blipFill>
          <p:spPr bwMode="auto">
            <a:xfrm>
              <a:off x="144855" y="1598766"/>
              <a:ext cx="11742346" cy="372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D4DA332-DDBC-EA4D-9A0F-530708AAD1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90" r="891"/>
            <a:stretch/>
          </p:blipFill>
          <p:spPr bwMode="auto">
            <a:xfrm>
              <a:off x="90533" y="4580936"/>
              <a:ext cx="12083361" cy="61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718CADA3-55D6-0CE6-BFCB-DDA9D70EB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4"/>
          <a:stretch/>
        </p:blipFill>
        <p:spPr bwMode="auto">
          <a:xfrm>
            <a:off x="0" y="1899310"/>
            <a:ext cx="12192000" cy="24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D94339-7F80-382E-0EDD-C27E4129CBCC}"/>
              </a:ext>
            </a:extLst>
          </p:cNvPr>
          <p:cNvSpPr txBox="1"/>
          <p:nvPr/>
        </p:nvSpPr>
        <p:spPr>
          <a:xfrm>
            <a:off x="2714907" y="685226"/>
            <a:ext cx="169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Jan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8B441-0D30-5BE6-251F-958C91C38D22}"/>
              </a:ext>
            </a:extLst>
          </p:cNvPr>
          <p:cNvSpPr txBox="1"/>
          <p:nvPr/>
        </p:nvSpPr>
        <p:spPr>
          <a:xfrm>
            <a:off x="2714907" y="2844132"/>
            <a:ext cx="169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Feb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9E854C-4C7D-3822-BA07-CD7B2FB1E135}"/>
              </a:ext>
            </a:extLst>
          </p:cNvPr>
          <p:cNvSpPr txBox="1"/>
          <p:nvPr/>
        </p:nvSpPr>
        <p:spPr>
          <a:xfrm>
            <a:off x="2714907" y="5083637"/>
            <a:ext cx="169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Mar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B2DFD-5C7A-241E-9970-490D37A56607}"/>
              </a:ext>
            </a:extLst>
          </p:cNvPr>
          <p:cNvSpPr/>
          <p:nvPr/>
        </p:nvSpPr>
        <p:spPr>
          <a:xfrm>
            <a:off x="4570210" y="414068"/>
            <a:ext cx="5276849" cy="15421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74FED6-4355-F56E-4215-98FFED16AC51}"/>
              </a:ext>
            </a:extLst>
          </p:cNvPr>
          <p:cNvSpPr/>
          <p:nvPr/>
        </p:nvSpPr>
        <p:spPr>
          <a:xfrm>
            <a:off x="4570210" y="2500739"/>
            <a:ext cx="5276849" cy="15421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06246-1941-21BE-4A17-D16BA6AD2187}"/>
              </a:ext>
            </a:extLst>
          </p:cNvPr>
          <p:cNvSpPr/>
          <p:nvPr/>
        </p:nvSpPr>
        <p:spPr>
          <a:xfrm>
            <a:off x="4570210" y="4638417"/>
            <a:ext cx="5276849" cy="15421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64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A59D1-AC25-D5EC-7FC7-7BCE6354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B774CF-E710-4687-88A0-85189E9550A1}"/>
              </a:ext>
            </a:extLst>
          </p:cNvPr>
          <p:cNvGrpSpPr/>
          <p:nvPr/>
        </p:nvGrpSpPr>
        <p:grpSpPr>
          <a:xfrm>
            <a:off x="0" y="28364"/>
            <a:ext cx="12192000" cy="6783777"/>
            <a:chOff x="0" y="28364"/>
            <a:chExt cx="12192000" cy="678377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33437A1-54A7-E1DC-C313-AC67BD1BB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 b="5755"/>
            <a:stretch/>
          </p:blipFill>
          <p:spPr>
            <a:xfrm>
              <a:off x="1" y="4177986"/>
              <a:ext cx="12191999" cy="2634155"/>
            </a:xfrm>
            <a:prstGeom prst="rect">
              <a:avLst/>
            </a:prstGeom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B7E890A7-B02B-8446-6A48-B7CFADF753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72" r="6157" b="11589"/>
            <a:stretch/>
          </p:blipFill>
          <p:spPr bwMode="auto">
            <a:xfrm>
              <a:off x="108640" y="28364"/>
              <a:ext cx="11742346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582608F4-A857-CEB7-D9FA-EC4FE86C9A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90" r="891"/>
            <a:stretch/>
          </p:blipFill>
          <p:spPr bwMode="auto">
            <a:xfrm>
              <a:off x="54318" y="2043690"/>
              <a:ext cx="12083361" cy="417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2B53E56D-01D6-5244-F781-8A1441ED2B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74"/>
            <a:stretch/>
          </p:blipFill>
          <p:spPr bwMode="auto">
            <a:xfrm>
              <a:off x="0" y="1899310"/>
              <a:ext cx="12192000" cy="2410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B99F07D-BF33-67F6-E310-ACF1EE3262EF}"/>
              </a:ext>
            </a:extLst>
          </p:cNvPr>
          <p:cNvSpPr txBox="1"/>
          <p:nvPr/>
        </p:nvSpPr>
        <p:spPr>
          <a:xfrm>
            <a:off x="622232" y="2172182"/>
            <a:ext cx="11228753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Flow: 8~11AM </a:t>
            </a:r>
            <a:r>
              <a:rPr lang="ko-KR" alt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↑ </a:t>
            </a:r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- Lunch </a:t>
            </a:r>
            <a:r>
              <a:rPr lang="ko-KR" alt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↓ </a:t>
            </a:r>
            <a:r>
              <a:rPr lang="en-US" altLang="ko-K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- </a:t>
            </a:r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2~5PM</a:t>
            </a:r>
            <a:r>
              <a:rPr lang="ko-KR" alt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 ↑ </a:t>
            </a:r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5-6PM</a:t>
            </a:r>
            <a:r>
              <a:rPr lang="ko-KR" alt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 ↓</a:t>
            </a:r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endParaRPr lang="en-US" altLang="ko-KR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D9CAE-E68B-8898-2B9F-A367FB9DEC73}"/>
              </a:ext>
            </a:extLst>
          </p:cNvPr>
          <p:cNvSpPr txBox="1"/>
          <p:nvPr/>
        </p:nvSpPr>
        <p:spPr>
          <a:xfrm>
            <a:off x="622233" y="3871951"/>
            <a:ext cx="11228752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Assumption 1: White-Collar Workers</a:t>
            </a: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5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FDACA-6FF4-07D5-1B93-B4457702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5DB35C7-2D2A-A845-B4A9-FA1A521C76DB}"/>
              </a:ext>
            </a:extLst>
          </p:cNvPr>
          <p:cNvGrpSpPr/>
          <p:nvPr/>
        </p:nvGrpSpPr>
        <p:grpSpPr>
          <a:xfrm>
            <a:off x="0" y="28364"/>
            <a:ext cx="12192000" cy="6783777"/>
            <a:chOff x="0" y="28364"/>
            <a:chExt cx="12192000" cy="678377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23DB2D9-CDE3-B00C-2255-DD2E6307E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rcRect b="5755"/>
            <a:stretch/>
          </p:blipFill>
          <p:spPr>
            <a:xfrm>
              <a:off x="1" y="4177986"/>
              <a:ext cx="12191999" cy="2634155"/>
            </a:xfrm>
            <a:prstGeom prst="rect">
              <a:avLst/>
            </a:prstGeom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F4886601-0667-70A4-DDD0-CB22BEF21D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72" r="6157" b="11589"/>
            <a:stretch/>
          </p:blipFill>
          <p:spPr bwMode="auto">
            <a:xfrm>
              <a:off x="108640" y="28364"/>
              <a:ext cx="11742346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B38103A8-2001-C4DA-8790-B2AA98264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90" r="891"/>
            <a:stretch/>
          </p:blipFill>
          <p:spPr bwMode="auto">
            <a:xfrm>
              <a:off x="54318" y="2043690"/>
              <a:ext cx="12083361" cy="417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31D329B4-5AAB-A475-57A0-9D2FCC6B6B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74"/>
            <a:stretch/>
          </p:blipFill>
          <p:spPr bwMode="auto">
            <a:xfrm>
              <a:off x="0" y="1899310"/>
              <a:ext cx="12192000" cy="2410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E00D5-AF5D-04D2-E9AB-2B7B3F2AAF6F}"/>
              </a:ext>
            </a:extLst>
          </p:cNvPr>
          <p:cNvSpPr txBox="1"/>
          <p:nvPr/>
        </p:nvSpPr>
        <p:spPr>
          <a:xfrm>
            <a:off x="696000" y="2145687"/>
            <a:ext cx="10800000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Jan </a:t>
            </a:r>
            <a:r>
              <a:rPr lang="ko-KR" alt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→</a:t>
            </a:r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 Mar: Daily Variance </a:t>
            </a:r>
            <a:r>
              <a:rPr lang="ko-KR" altLang="en-US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↓</a:t>
            </a:r>
            <a:endParaRPr lang="en-US" altLang="ko-KR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66F19-CA38-F323-DAD3-4E2CDF86A991}"/>
              </a:ext>
            </a:extLst>
          </p:cNvPr>
          <p:cNvSpPr txBox="1"/>
          <p:nvPr/>
        </p:nvSpPr>
        <p:spPr>
          <a:xfrm>
            <a:off x="696000" y="3863725"/>
            <a:ext cx="10800000" cy="10321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Assumption 2: Students in the New semester</a:t>
            </a: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97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altLang="ko-KR" sz="5400" dirty="0">
                <a:latin typeface="Trebuchet MS" panose="020B0603020202020204" pitchFamily="34" charset="0"/>
              </a:rPr>
              <a:t>Background &amp; Motivation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899160" y="14236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2426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rebuchet MS" panose="020B0603020202020204" pitchFamily="34" charset="0"/>
              </a:rPr>
              <a:t>Focusing on User &amp; Behavior Patterns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160" y="2086495"/>
            <a:ext cx="10090265" cy="269055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위키 데이터를 통해 사용자 행동 패턴을 이해하고자 함</a:t>
            </a:r>
            <a:br>
              <a:rPr lang="en-US" altLang="ko-KR" sz="2500" dirty="0">
                <a:solidFill>
                  <a:schemeClr val="tx1"/>
                </a:solidFill>
              </a:rPr>
            </a:b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사용자 행동 및 특성 이해를 위한 데이터 분석</a:t>
            </a: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접속 시간 패턴 분석</a:t>
            </a:r>
            <a:endParaRPr lang="en-US" altLang="ko-KR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919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134A-CA46-1B6A-058E-6BA3306A1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D2F5D8-F2CE-8981-CF5E-77C3F8783FE3}"/>
              </a:ext>
            </a:extLst>
          </p:cNvPr>
          <p:cNvSpPr txBox="1"/>
          <p:nvPr/>
        </p:nvSpPr>
        <p:spPr>
          <a:xfrm>
            <a:off x="1324823" y="3843605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Analysis: Titles by views and day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C7EF3-2742-7EFF-A231-31A359695F3A}"/>
              </a:ext>
            </a:extLst>
          </p:cNvPr>
          <p:cNvSpPr txBox="1"/>
          <p:nvPr/>
        </p:nvSpPr>
        <p:spPr>
          <a:xfrm>
            <a:off x="1324823" y="2319605"/>
            <a:ext cx="954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Trebuchet MS" panose="020B0603020202020204" pitchFamily="34" charset="0"/>
              </a:rPr>
              <a:t>WHAT they view</a:t>
            </a:r>
            <a:endParaRPr lang="ko-KR" altLang="en-US" sz="6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69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2B03450-1A2E-B63C-8AD3-8A1D65035139}"/>
              </a:ext>
            </a:extLst>
          </p:cNvPr>
          <p:cNvGraphicFramePr>
            <a:graphicFrameLocks noGrp="1"/>
          </p:cNvGraphicFramePr>
          <p:nvPr/>
        </p:nvGraphicFramePr>
        <p:xfrm>
          <a:off x="133772" y="1372110"/>
          <a:ext cx="3790526" cy="2456938"/>
        </p:xfrm>
        <a:graphic>
          <a:graphicData uri="http://schemas.openxmlformats.org/drawingml/2006/table">
            <a:tbl>
              <a:tblPr/>
              <a:tblGrid>
                <a:gridCol w="505825">
                  <a:extLst>
                    <a:ext uri="{9D8B030D-6E8A-4147-A177-3AD203B41FA5}">
                      <a16:colId xmlns:a16="http://schemas.microsoft.com/office/drawing/2014/main" val="948309112"/>
                    </a:ext>
                  </a:extLst>
                </a:gridCol>
                <a:gridCol w="2711887">
                  <a:extLst>
                    <a:ext uri="{9D8B030D-6E8A-4147-A177-3AD203B41FA5}">
                      <a16:colId xmlns:a16="http://schemas.microsoft.com/office/drawing/2014/main" val="4038406798"/>
                    </a:ext>
                  </a:extLst>
                </a:gridCol>
                <a:gridCol w="572814">
                  <a:extLst>
                    <a:ext uri="{9D8B030D-6E8A-4147-A177-3AD203B41FA5}">
                      <a16:colId xmlns:a16="http://schemas.microsoft.com/office/drawing/2014/main" val="1185442336"/>
                    </a:ext>
                  </a:extLst>
                </a:gridCol>
              </a:tblGrid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0768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양정아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888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아프가니스탄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_(2001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~2021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0386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대한민국의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4371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_(1955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60005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전혜숙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5978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박기량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치어리더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7823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황상무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1882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이스터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6555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주기율표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04600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폴란드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296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6808D7-2A0C-6800-9BF8-8C9B3C03CF29}"/>
              </a:ext>
            </a:extLst>
          </p:cNvPr>
          <p:cNvSpPr txBox="1"/>
          <p:nvPr/>
        </p:nvSpPr>
        <p:spPr>
          <a:xfrm>
            <a:off x="307817" y="277120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Titles by views and day: Weekdays 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204192B-7D8B-679F-6357-6ECAB7C80980}"/>
              </a:ext>
            </a:extLst>
          </p:cNvPr>
          <p:cNvGraphicFramePr>
            <a:graphicFrameLocks noGrp="1"/>
          </p:cNvGraphicFramePr>
          <p:nvPr/>
        </p:nvGraphicFramePr>
        <p:xfrm>
          <a:off x="4283691" y="1359042"/>
          <a:ext cx="3624617" cy="2470006"/>
        </p:xfrm>
        <a:graphic>
          <a:graphicData uri="http://schemas.openxmlformats.org/drawingml/2006/table">
            <a:tbl>
              <a:tblPr/>
              <a:tblGrid>
                <a:gridCol w="555009">
                  <a:extLst>
                    <a:ext uri="{9D8B030D-6E8A-4147-A177-3AD203B41FA5}">
                      <a16:colId xmlns:a16="http://schemas.microsoft.com/office/drawing/2014/main" val="948309112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4038406798"/>
                    </a:ext>
                  </a:extLst>
                </a:gridCol>
                <a:gridCol w="612158">
                  <a:extLst>
                    <a:ext uri="{9D8B030D-6E8A-4147-A177-3AD203B41FA5}">
                      <a16:colId xmlns:a16="http://schemas.microsoft.com/office/drawing/2014/main" val="1185442336"/>
                    </a:ext>
                  </a:extLst>
                </a:gridCol>
              </a:tblGrid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07688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말레이시아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8887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강미정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03863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Dancing_on_the_Ceiling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43713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큐넷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600054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시리아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59784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정준영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78234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6.25_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전쟁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18824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이스터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65558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조두순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046008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2964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E20F0BC-1562-FD1B-4E3E-36CE35CE84C8}"/>
              </a:ext>
            </a:extLst>
          </p:cNvPr>
          <p:cNvGraphicFramePr>
            <a:graphicFrameLocks noGrp="1"/>
          </p:cNvGraphicFramePr>
          <p:nvPr/>
        </p:nvGraphicFramePr>
        <p:xfrm>
          <a:off x="8218942" y="1342458"/>
          <a:ext cx="3624617" cy="2470006"/>
        </p:xfrm>
        <a:graphic>
          <a:graphicData uri="http://schemas.openxmlformats.org/drawingml/2006/table">
            <a:tbl>
              <a:tblPr/>
              <a:tblGrid>
                <a:gridCol w="483685">
                  <a:extLst>
                    <a:ext uri="{9D8B030D-6E8A-4147-A177-3AD203B41FA5}">
                      <a16:colId xmlns:a16="http://schemas.microsoft.com/office/drawing/2014/main" val="948309112"/>
                    </a:ext>
                  </a:extLst>
                </a:gridCol>
                <a:gridCol w="2574973">
                  <a:extLst>
                    <a:ext uri="{9D8B030D-6E8A-4147-A177-3AD203B41FA5}">
                      <a16:colId xmlns:a16="http://schemas.microsoft.com/office/drawing/2014/main" val="4038406798"/>
                    </a:ext>
                  </a:extLst>
                </a:gridCol>
                <a:gridCol w="565959">
                  <a:extLst>
                    <a:ext uri="{9D8B030D-6E8A-4147-A177-3AD203B41FA5}">
                      <a16:colId xmlns:a16="http://schemas.microsoft.com/office/drawing/2014/main" val="1185442336"/>
                    </a:ext>
                  </a:extLst>
                </a:gridCol>
              </a:tblGrid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07688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드레이크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8887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로제타석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03863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Good_kid,_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m.A.A.d_city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43713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_FIFA_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월드컵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아시아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예선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600054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홍영표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59784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To_Pimp_a_Butterfly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78234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윌리엄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볼드윈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18824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트리고니아과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65558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046008"/>
                  </a:ext>
                </a:extLst>
              </a:tr>
              <a:tr h="2245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김준형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29645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786D3C0-3BAF-0B03-9522-8E23721767A5}"/>
              </a:ext>
            </a:extLst>
          </p:cNvPr>
          <p:cNvGraphicFramePr>
            <a:graphicFrameLocks noGrp="1"/>
          </p:cNvGraphicFramePr>
          <p:nvPr/>
        </p:nvGraphicFramePr>
        <p:xfrm>
          <a:off x="1183362" y="4174416"/>
          <a:ext cx="4709882" cy="2456938"/>
        </p:xfrm>
        <a:graphic>
          <a:graphicData uri="http://schemas.openxmlformats.org/drawingml/2006/table">
            <a:tbl>
              <a:tblPr/>
              <a:tblGrid>
                <a:gridCol w="628508">
                  <a:extLst>
                    <a:ext uri="{9D8B030D-6E8A-4147-A177-3AD203B41FA5}">
                      <a16:colId xmlns:a16="http://schemas.microsoft.com/office/drawing/2014/main" val="948309112"/>
                    </a:ext>
                  </a:extLst>
                </a:gridCol>
                <a:gridCol w="3264955">
                  <a:extLst>
                    <a:ext uri="{9D8B030D-6E8A-4147-A177-3AD203B41FA5}">
                      <a16:colId xmlns:a16="http://schemas.microsoft.com/office/drawing/2014/main" val="4038406798"/>
                    </a:ext>
                  </a:extLst>
                </a:gridCol>
                <a:gridCol w="816419">
                  <a:extLst>
                    <a:ext uri="{9D8B030D-6E8A-4147-A177-3AD203B41FA5}">
                      <a16:colId xmlns:a16="http://schemas.microsoft.com/office/drawing/2014/main" val="1185442336"/>
                    </a:ext>
                  </a:extLst>
                </a:gridCol>
              </a:tblGrid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0768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FIFA_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월드컵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888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박은정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0386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서양의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음악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4371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이스터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60005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정은채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5978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정봉주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7823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1882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김부남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사건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6555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화이트데이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04600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법학자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2964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47EF8F7-FC44-AFA9-3B56-2A3F86A9E23F}"/>
              </a:ext>
            </a:extLst>
          </p:cNvPr>
          <p:cNvGraphicFramePr>
            <a:graphicFrameLocks noGrp="1"/>
          </p:cNvGraphicFramePr>
          <p:nvPr/>
        </p:nvGraphicFramePr>
        <p:xfrm>
          <a:off x="6298757" y="4174416"/>
          <a:ext cx="5140767" cy="2503056"/>
        </p:xfrm>
        <a:graphic>
          <a:graphicData uri="http://schemas.openxmlformats.org/drawingml/2006/table">
            <a:tbl>
              <a:tblPr/>
              <a:tblGrid>
                <a:gridCol w="686007">
                  <a:extLst>
                    <a:ext uri="{9D8B030D-6E8A-4147-A177-3AD203B41FA5}">
                      <a16:colId xmlns:a16="http://schemas.microsoft.com/office/drawing/2014/main" val="948309112"/>
                    </a:ext>
                  </a:extLst>
                </a:gridCol>
                <a:gridCol w="3702286">
                  <a:extLst>
                    <a:ext uri="{9D8B030D-6E8A-4147-A177-3AD203B41FA5}">
                      <a16:colId xmlns:a16="http://schemas.microsoft.com/office/drawing/2014/main" val="4038406798"/>
                    </a:ext>
                  </a:extLst>
                </a:gridCol>
                <a:gridCol w="752474">
                  <a:extLst>
                    <a:ext uri="{9D8B030D-6E8A-4147-A177-3AD203B41FA5}">
                      <a16:colId xmlns:a16="http://schemas.microsoft.com/office/drawing/2014/main" val="1185442336"/>
                    </a:ext>
                  </a:extLst>
                </a:gridCol>
              </a:tblGrid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07688"/>
                  </a:ext>
                </a:extLst>
              </a:tr>
              <a:tr h="2694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러시아의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우크라이나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군사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개입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_(2014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_~_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88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3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돈바스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전쟁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0386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2014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러시아의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우크라이나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군사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개입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4371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2014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우크라이나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_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총선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0005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데이비드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베컴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5978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대지진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7823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아르세니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야체뉴크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1882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PJ_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6555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이스터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04600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용인시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29645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B88CCA4-F8C4-27EF-E230-F62C54F73D22}"/>
              </a:ext>
            </a:extLst>
          </p:cNvPr>
          <p:cNvSpPr/>
          <p:nvPr/>
        </p:nvSpPr>
        <p:spPr>
          <a:xfrm>
            <a:off x="2341830" y="937145"/>
            <a:ext cx="904875" cy="843794"/>
          </a:xfrm>
          <a:prstGeom prst="ellipse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rebuchet MS" panose="020B0603020202020204" pitchFamily="34" charset="0"/>
              </a:rPr>
              <a:t>Mon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30C47E-14FF-4527-329C-E2EF81FDED5F}"/>
              </a:ext>
            </a:extLst>
          </p:cNvPr>
          <p:cNvSpPr/>
          <p:nvPr/>
        </p:nvSpPr>
        <p:spPr>
          <a:xfrm>
            <a:off x="6321155" y="1013674"/>
            <a:ext cx="904875" cy="843794"/>
          </a:xfrm>
          <a:prstGeom prst="ellipse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rebuchet MS" panose="020B0603020202020204" pitchFamily="34" charset="0"/>
              </a:rPr>
              <a:t>Tue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03C359-4359-801F-45D0-85C23DBC2488}"/>
              </a:ext>
            </a:extLst>
          </p:cNvPr>
          <p:cNvSpPr/>
          <p:nvPr/>
        </p:nvSpPr>
        <p:spPr>
          <a:xfrm>
            <a:off x="10362810" y="980956"/>
            <a:ext cx="960543" cy="843794"/>
          </a:xfrm>
          <a:prstGeom prst="ellipse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rebuchet MS" panose="020B0603020202020204" pitchFamily="34" charset="0"/>
              </a:rPr>
              <a:t>Wed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F7880C3-A409-854E-656C-E46D58EA04DE}"/>
              </a:ext>
            </a:extLst>
          </p:cNvPr>
          <p:cNvSpPr/>
          <p:nvPr/>
        </p:nvSpPr>
        <p:spPr>
          <a:xfrm>
            <a:off x="9397732" y="5515542"/>
            <a:ext cx="904875" cy="843794"/>
          </a:xfrm>
          <a:prstGeom prst="ellipse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Trebuchet MS" panose="020B0603020202020204" pitchFamily="34" charset="0"/>
              </a:rPr>
              <a:t>Fri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BF4CC95-1A86-C409-A06B-2B77AC3E5C63}"/>
              </a:ext>
            </a:extLst>
          </p:cNvPr>
          <p:cNvSpPr/>
          <p:nvPr/>
        </p:nvSpPr>
        <p:spPr>
          <a:xfrm>
            <a:off x="3471860" y="5515542"/>
            <a:ext cx="904875" cy="843794"/>
          </a:xfrm>
          <a:prstGeom prst="ellipse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rebuchet MS" panose="020B0603020202020204" pitchFamily="34" charset="0"/>
              </a:rPr>
              <a:t>Thu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80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18F8-0231-82CE-7568-33497C1F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C4A031-8975-5A8B-AF92-073D21ED3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342"/>
            <a:ext cx="12192000" cy="6831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61609-3846-05B3-E2E5-D43B409EE904}"/>
              </a:ext>
            </a:extLst>
          </p:cNvPr>
          <p:cNvSpPr txBox="1"/>
          <p:nvPr/>
        </p:nvSpPr>
        <p:spPr>
          <a:xfrm>
            <a:off x="622233" y="3871951"/>
            <a:ext cx="10800000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Large Variance of Views between days</a:t>
            </a: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1C3B75-F615-B562-61B4-1CBB00AA7AEC}"/>
              </a:ext>
            </a:extLst>
          </p:cNvPr>
          <p:cNvSpPr txBox="1"/>
          <p:nvPr/>
        </p:nvSpPr>
        <p:spPr>
          <a:xfrm>
            <a:off x="622233" y="2172182"/>
            <a:ext cx="10800000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Titles focused on Person/Event of issue </a:t>
            </a:r>
            <a:r>
              <a:rPr lang="ko-KR" alt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endParaRPr lang="en-US" altLang="ko-KR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776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E5390-3CDB-CED5-AA0B-1B9283A84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4D2A87-689F-A16B-14F0-1CB616F9A980}"/>
              </a:ext>
            </a:extLst>
          </p:cNvPr>
          <p:cNvSpPr txBox="1"/>
          <p:nvPr/>
        </p:nvSpPr>
        <p:spPr>
          <a:xfrm>
            <a:off x="307817" y="277120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Titles by views and day: Weekend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4DBE471-DAC5-11BA-EC81-BC14C542ECED}"/>
              </a:ext>
            </a:extLst>
          </p:cNvPr>
          <p:cNvGraphicFramePr>
            <a:graphicFrameLocks noGrp="1"/>
          </p:cNvGraphicFramePr>
          <p:nvPr/>
        </p:nvGraphicFramePr>
        <p:xfrm>
          <a:off x="1183362" y="1743331"/>
          <a:ext cx="4709882" cy="4690518"/>
        </p:xfrm>
        <a:graphic>
          <a:graphicData uri="http://schemas.openxmlformats.org/drawingml/2006/table">
            <a:tbl>
              <a:tblPr/>
              <a:tblGrid>
                <a:gridCol w="628508">
                  <a:extLst>
                    <a:ext uri="{9D8B030D-6E8A-4147-A177-3AD203B41FA5}">
                      <a16:colId xmlns:a16="http://schemas.microsoft.com/office/drawing/2014/main" val="948309112"/>
                    </a:ext>
                  </a:extLst>
                </a:gridCol>
                <a:gridCol w="3264955">
                  <a:extLst>
                    <a:ext uri="{9D8B030D-6E8A-4147-A177-3AD203B41FA5}">
                      <a16:colId xmlns:a16="http://schemas.microsoft.com/office/drawing/2014/main" val="4038406798"/>
                    </a:ext>
                  </a:extLst>
                </a:gridCol>
                <a:gridCol w="816419">
                  <a:extLst>
                    <a:ext uri="{9D8B030D-6E8A-4147-A177-3AD203B41FA5}">
                      <a16:colId xmlns:a16="http://schemas.microsoft.com/office/drawing/2014/main" val="1185442336"/>
                    </a:ext>
                  </a:extLst>
                </a:gridCol>
              </a:tblGrid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0768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크로쿠스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시티홀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테러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888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_(1955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0386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계양구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4371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나상도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60005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종려주일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5978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에펨코리아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7823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대한민국의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텔레비전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1882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법학자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6555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류준열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04600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미녀와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순정남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29645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부활절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3178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아일릿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52581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황상무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30779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최경용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36056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한국교육방송공사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949822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트랜스포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017712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567575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_(2024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57833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카카오톡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00585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440711"/>
                  </a:ext>
                </a:extLst>
              </a:tr>
            </a:tbl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id="{BA92DED5-838A-E46D-0D2D-71DA4FDBDB90}"/>
              </a:ext>
            </a:extLst>
          </p:cNvPr>
          <p:cNvSpPr/>
          <p:nvPr/>
        </p:nvSpPr>
        <p:spPr>
          <a:xfrm>
            <a:off x="3894405" y="1184795"/>
            <a:ext cx="904875" cy="843794"/>
          </a:xfrm>
          <a:prstGeom prst="ellipse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Sat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5624131-70CC-6927-E5A2-A65BBEE9DC74}"/>
              </a:ext>
            </a:extLst>
          </p:cNvPr>
          <p:cNvGraphicFramePr>
            <a:graphicFrameLocks noGrp="1"/>
          </p:cNvGraphicFramePr>
          <p:nvPr/>
        </p:nvGraphicFramePr>
        <p:xfrm>
          <a:off x="6631662" y="1743331"/>
          <a:ext cx="4709882" cy="4690518"/>
        </p:xfrm>
        <a:graphic>
          <a:graphicData uri="http://schemas.openxmlformats.org/drawingml/2006/table">
            <a:tbl>
              <a:tblPr/>
              <a:tblGrid>
                <a:gridCol w="628508">
                  <a:extLst>
                    <a:ext uri="{9D8B030D-6E8A-4147-A177-3AD203B41FA5}">
                      <a16:colId xmlns:a16="http://schemas.microsoft.com/office/drawing/2014/main" val="948309112"/>
                    </a:ext>
                  </a:extLst>
                </a:gridCol>
                <a:gridCol w="3264955">
                  <a:extLst>
                    <a:ext uri="{9D8B030D-6E8A-4147-A177-3AD203B41FA5}">
                      <a16:colId xmlns:a16="http://schemas.microsoft.com/office/drawing/2014/main" val="4038406798"/>
                    </a:ext>
                  </a:extLst>
                </a:gridCol>
                <a:gridCol w="816419">
                  <a:extLst>
                    <a:ext uri="{9D8B030D-6E8A-4147-A177-3AD203B41FA5}">
                      <a16:colId xmlns:a16="http://schemas.microsoft.com/office/drawing/2014/main" val="1185442336"/>
                    </a:ext>
                  </a:extLst>
                </a:gridCol>
              </a:tblGrid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0768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과몰입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인생사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888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분열조직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0386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조국혁신당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4371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김보협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60005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김새론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5978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이화림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7823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대한민국의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텔레비전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1882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스즈키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아유미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6555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에펨코리아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04600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최고인민회의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대의원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선거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29645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온난화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731655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파묘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1551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종려주일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75148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부활절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93959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한국교육방송공사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47155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번역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820900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사건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06754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최경용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655561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_(1955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093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9·11_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테러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300329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6E0C4D70-A005-ECCC-CBDA-CBCED296C8A3}"/>
              </a:ext>
            </a:extLst>
          </p:cNvPr>
          <p:cNvSpPr/>
          <p:nvPr/>
        </p:nvSpPr>
        <p:spPr>
          <a:xfrm>
            <a:off x="9475350" y="1184795"/>
            <a:ext cx="904875" cy="843794"/>
          </a:xfrm>
          <a:prstGeom prst="ellipse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Sun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70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4F7ED-00F8-E891-4039-493D8C7D0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CDA06C-A4F4-EA9D-8E5B-A40F00D25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342"/>
            <a:ext cx="12192000" cy="6831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0B1CD4-30A8-679B-6E7F-755E4D1E21DD}"/>
              </a:ext>
            </a:extLst>
          </p:cNvPr>
          <p:cNvSpPr txBox="1"/>
          <p:nvPr/>
        </p:nvSpPr>
        <p:spPr>
          <a:xfrm>
            <a:off x="622233" y="3871951"/>
            <a:ext cx="10800000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Lower Variance of Views than Weekdays</a:t>
            </a: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76EA-576C-0E08-B9BC-66DE2DCC92BD}"/>
              </a:ext>
            </a:extLst>
          </p:cNvPr>
          <p:cNvSpPr txBox="1"/>
          <p:nvPr/>
        </p:nvSpPr>
        <p:spPr>
          <a:xfrm>
            <a:off x="622233" y="2172182"/>
            <a:ext cx="10800000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Lower Views than Weekday </a:t>
            </a:r>
            <a:r>
              <a:rPr lang="ko-KR" alt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endParaRPr lang="en-US" altLang="ko-KR" sz="4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45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687A6-C76D-D852-A531-ED194F27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BB17F-826D-AEFC-C995-2E223E6AEB9A}"/>
              </a:ext>
            </a:extLst>
          </p:cNvPr>
          <p:cNvSpPr txBox="1"/>
          <p:nvPr/>
        </p:nvSpPr>
        <p:spPr>
          <a:xfrm>
            <a:off x="1610007" y="284211"/>
            <a:ext cx="8971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Total views by day and hour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7F240A-A443-ECE4-1FF7-E0940CB94C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55"/>
          <a:stretch/>
        </p:blipFill>
        <p:spPr>
          <a:xfrm>
            <a:off x="1" y="4177986"/>
            <a:ext cx="12191999" cy="263415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FAC950B-858A-65D1-D2D1-55E5500BA346}"/>
              </a:ext>
            </a:extLst>
          </p:cNvPr>
          <p:cNvGrpSpPr/>
          <p:nvPr/>
        </p:nvGrpSpPr>
        <p:grpSpPr>
          <a:xfrm>
            <a:off x="54318" y="28364"/>
            <a:ext cx="12083361" cy="2520000"/>
            <a:chOff x="90533" y="1598766"/>
            <a:chExt cx="12083361" cy="372895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125A5CE-26BC-F0CF-B769-E86AA4F8E0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72" r="6157" b="11589"/>
            <a:stretch/>
          </p:blipFill>
          <p:spPr bwMode="auto">
            <a:xfrm>
              <a:off x="144855" y="1598766"/>
              <a:ext cx="11742346" cy="372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25BFDC6-A5DE-7A02-D028-3493078000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90" r="891"/>
            <a:stretch/>
          </p:blipFill>
          <p:spPr bwMode="auto">
            <a:xfrm>
              <a:off x="90533" y="4580936"/>
              <a:ext cx="12083361" cy="61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96BA3BA0-A337-D2BB-3C82-6193D0ACD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4"/>
          <a:stretch/>
        </p:blipFill>
        <p:spPr bwMode="auto">
          <a:xfrm>
            <a:off x="0" y="1899310"/>
            <a:ext cx="12192000" cy="24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B57384-F89C-15DD-B201-E62C917199A0}"/>
              </a:ext>
            </a:extLst>
          </p:cNvPr>
          <p:cNvSpPr/>
          <p:nvPr/>
        </p:nvSpPr>
        <p:spPr>
          <a:xfrm>
            <a:off x="1019818" y="1440300"/>
            <a:ext cx="10569673" cy="5159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DE9EDC-72BD-7191-25BD-494200F978EA}"/>
              </a:ext>
            </a:extLst>
          </p:cNvPr>
          <p:cNvSpPr/>
          <p:nvPr/>
        </p:nvSpPr>
        <p:spPr>
          <a:xfrm>
            <a:off x="1019818" y="3526342"/>
            <a:ext cx="10569673" cy="6290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EF64C7-782F-7992-04A1-B09D626EA7C3}"/>
              </a:ext>
            </a:extLst>
          </p:cNvPr>
          <p:cNvSpPr/>
          <p:nvPr/>
        </p:nvSpPr>
        <p:spPr>
          <a:xfrm>
            <a:off x="966969" y="5284470"/>
            <a:ext cx="10675370" cy="1017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E60C05-D3AB-2C34-BA11-4E8ED9E77DFB}"/>
              </a:ext>
            </a:extLst>
          </p:cNvPr>
          <p:cNvSpPr txBox="1"/>
          <p:nvPr/>
        </p:nvSpPr>
        <p:spPr>
          <a:xfrm>
            <a:off x="3629307" y="685226"/>
            <a:ext cx="169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Jan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026B8-62AB-245F-340F-7D2BBE5895E7}"/>
              </a:ext>
            </a:extLst>
          </p:cNvPr>
          <p:cNvSpPr txBox="1"/>
          <p:nvPr/>
        </p:nvSpPr>
        <p:spPr>
          <a:xfrm>
            <a:off x="3629307" y="5083637"/>
            <a:ext cx="169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Mar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088C2F-95CA-1702-355B-3808CC90DB31}"/>
              </a:ext>
            </a:extLst>
          </p:cNvPr>
          <p:cNvSpPr txBox="1"/>
          <p:nvPr/>
        </p:nvSpPr>
        <p:spPr>
          <a:xfrm>
            <a:off x="3629307" y="2844132"/>
            <a:ext cx="169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Feb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4AE97-8B32-DC62-5416-E13AD952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3C159E-C48A-C7C7-675D-98B72D5C934A}"/>
              </a:ext>
            </a:extLst>
          </p:cNvPr>
          <p:cNvSpPr txBox="1"/>
          <p:nvPr/>
        </p:nvSpPr>
        <p:spPr>
          <a:xfrm>
            <a:off x="1610007" y="284211"/>
            <a:ext cx="8971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Total views by day and hour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A0EE40-D2A7-9B79-6F61-974773A4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55"/>
          <a:stretch/>
        </p:blipFill>
        <p:spPr>
          <a:xfrm>
            <a:off x="1" y="4177986"/>
            <a:ext cx="12191999" cy="263415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2D55447-498E-124C-4E58-DB30E284CCFA}"/>
              </a:ext>
            </a:extLst>
          </p:cNvPr>
          <p:cNvGrpSpPr/>
          <p:nvPr/>
        </p:nvGrpSpPr>
        <p:grpSpPr>
          <a:xfrm>
            <a:off x="54318" y="28364"/>
            <a:ext cx="12083361" cy="2520000"/>
            <a:chOff x="90533" y="1598766"/>
            <a:chExt cx="12083361" cy="372895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4DE217FB-2F28-F2CC-C55A-6AA4502C05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72" r="6157" b="11589"/>
            <a:stretch/>
          </p:blipFill>
          <p:spPr bwMode="auto">
            <a:xfrm>
              <a:off x="144855" y="1598766"/>
              <a:ext cx="11742346" cy="372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3D00DC1-BEDF-94EB-E06D-35E28021C5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90" r="891"/>
            <a:stretch/>
          </p:blipFill>
          <p:spPr bwMode="auto">
            <a:xfrm>
              <a:off x="90533" y="4580936"/>
              <a:ext cx="12083361" cy="61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2B70217C-6A3D-5E07-1676-69062ACD4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4"/>
          <a:stretch/>
        </p:blipFill>
        <p:spPr bwMode="auto">
          <a:xfrm>
            <a:off x="0" y="1899310"/>
            <a:ext cx="12192000" cy="24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146FCD-CB90-700D-C063-7FA0EFD5BA19}"/>
              </a:ext>
            </a:extLst>
          </p:cNvPr>
          <p:cNvSpPr txBox="1"/>
          <p:nvPr/>
        </p:nvSpPr>
        <p:spPr>
          <a:xfrm>
            <a:off x="3629307" y="685226"/>
            <a:ext cx="169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Jan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3C58B1-2F69-C62B-6F06-C512A1561A70}"/>
              </a:ext>
            </a:extLst>
          </p:cNvPr>
          <p:cNvSpPr/>
          <p:nvPr/>
        </p:nvSpPr>
        <p:spPr>
          <a:xfrm>
            <a:off x="1019818" y="1440300"/>
            <a:ext cx="10569673" cy="5159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3FAF6-C52D-A6FD-B6A8-67B4765F7A97}"/>
              </a:ext>
            </a:extLst>
          </p:cNvPr>
          <p:cNvSpPr/>
          <p:nvPr/>
        </p:nvSpPr>
        <p:spPr>
          <a:xfrm>
            <a:off x="1019818" y="3526342"/>
            <a:ext cx="10569673" cy="6290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10C483-0D25-11F1-5B10-C0BD17B47DD1}"/>
              </a:ext>
            </a:extLst>
          </p:cNvPr>
          <p:cNvSpPr/>
          <p:nvPr/>
        </p:nvSpPr>
        <p:spPr>
          <a:xfrm>
            <a:off x="966969" y="5284470"/>
            <a:ext cx="10675370" cy="1017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81AC27-54CC-B555-1835-0F080B390AF9}"/>
              </a:ext>
            </a:extLst>
          </p:cNvPr>
          <p:cNvSpPr txBox="1"/>
          <p:nvPr/>
        </p:nvSpPr>
        <p:spPr>
          <a:xfrm>
            <a:off x="3629307" y="5083637"/>
            <a:ext cx="169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Mar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E88420-6D6D-CF1F-0AFD-EBA4872DB252}"/>
              </a:ext>
            </a:extLst>
          </p:cNvPr>
          <p:cNvSpPr/>
          <p:nvPr/>
        </p:nvSpPr>
        <p:spPr>
          <a:xfrm>
            <a:off x="1012139" y="992096"/>
            <a:ext cx="2723507" cy="94688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DDB680-1059-2940-180E-7A8DF591482C}"/>
              </a:ext>
            </a:extLst>
          </p:cNvPr>
          <p:cNvSpPr/>
          <p:nvPr/>
        </p:nvSpPr>
        <p:spPr>
          <a:xfrm>
            <a:off x="9829800" y="992096"/>
            <a:ext cx="1796823" cy="94688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8FFAF3-1417-4E51-0D27-AC9A2A39C369}"/>
              </a:ext>
            </a:extLst>
          </p:cNvPr>
          <p:cNvSpPr/>
          <p:nvPr/>
        </p:nvSpPr>
        <p:spPr>
          <a:xfrm>
            <a:off x="1012139" y="3219812"/>
            <a:ext cx="2723507" cy="94688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006D50-334A-20B9-CAE5-9DD70D4E1651}"/>
              </a:ext>
            </a:extLst>
          </p:cNvPr>
          <p:cNvSpPr/>
          <p:nvPr/>
        </p:nvSpPr>
        <p:spPr>
          <a:xfrm>
            <a:off x="9829800" y="3219812"/>
            <a:ext cx="1796823" cy="94688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A15677-28F6-61C5-6DF6-35FA5DBD7799}"/>
              </a:ext>
            </a:extLst>
          </p:cNvPr>
          <p:cNvSpPr/>
          <p:nvPr/>
        </p:nvSpPr>
        <p:spPr>
          <a:xfrm>
            <a:off x="1012139" y="5354946"/>
            <a:ext cx="2723507" cy="94688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EDA755-3F02-4FAC-990F-13221169604E}"/>
              </a:ext>
            </a:extLst>
          </p:cNvPr>
          <p:cNvSpPr/>
          <p:nvPr/>
        </p:nvSpPr>
        <p:spPr>
          <a:xfrm>
            <a:off x="9829800" y="5354946"/>
            <a:ext cx="1796823" cy="94688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34DD5-9DA8-3369-3D0D-4A9B425158A5}"/>
              </a:ext>
            </a:extLst>
          </p:cNvPr>
          <p:cNvSpPr txBox="1"/>
          <p:nvPr/>
        </p:nvSpPr>
        <p:spPr>
          <a:xfrm>
            <a:off x="3629307" y="2844132"/>
            <a:ext cx="1691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Feb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609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ECE32-AAEE-7D1F-3AF3-F7FB5D7F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5624C79-F969-8142-9212-B14E687DE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25" y="9525"/>
            <a:ext cx="12096750" cy="6838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69EAD9-A25D-4076-7FFA-17DF9223E0FF}"/>
              </a:ext>
            </a:extLst>
          </p:cNvPr>
          <p:cNvSpPr txBox="1"/>
          <p:nvPr/>
        </p:nvSpPr>
        <p:spPr>
          <a:xfrm>
            <a:off x="622233" y="2172182"/>
            <a:ext cx="10800000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Lower Views of Weekend than Weekdays</a:t>
            </a: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33208-CE9E-6A81-580F-0BFBE102C94E}"/>
              </a:ext>
            </a:extLst>
          </p:cNvPr>
          <p:cNvSpPr txBox="1"/>
          <p:nvPr/>
        </p:nvSpPr>
        <p:spPr>
          <a:xfrm>
            <a:off x="622233" y="3871951"/>
            <a:ext cx="10800000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Everyday Similar Views of 7pm~3am </a:t>
            </a: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754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A6863-A2DF-F366-B049-86DECB4C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4EA1C3-8E0A-B886-F2B9-F05F9257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55"/>
          <a:stretch/>
        </p:blipFill>
        <p:spPr>
          <a:xfrm>
            <a:off x="1" y="4177986"/>
            <a:ext cx="12191999" cy="263415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A180E5-4C1C-B745-16D2-7C3C0C46F231}"/>
              </a:ext>
            </a:extLst>
          </p:cNvPr>
          <p:cNvSpPr/>
          <p:nvPr/>
        </p:nvSpPr>
        <p:spPr>
          <a:xfrm>
            <a:off x="966969" y="5284470"/>
            <a:ext cx="10675370" cy="10173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D7B83-92DA-F767-CFD4-39AC5E068D91}"/>
              </a:ext>
            </a:extLst>
          </p:cNvPr>
          <p:cNvSpPr/>
          <p:nvPr/>
        </p:nvSpPr>
        <p:spPr>
          <a:xfrm>
            <a:off x="1012139" y="5354946"/>
            <a:ext cx="2723507" cy="94688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47A09F-B5DE-2A2A-F9FE-4D05B8FEAF24}"/>
              </a:ext>
            </a:extLst>
          </p:cNvPr>
          <p:cNvSpPr/>
          <p:nvPr/>
        </p:nvSpPr>
        <p:spPr>
          <a:xfrm>
            <a:off x="9829800" y="5354946"/>
            <a:ext cx="1796823" cy="94688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06A4875-890B-4A38-53AB-6762010C75A8}"/>
              </a:ext>
            </a:extLst>
          </p:cNvPr>
          <p:cNvGraphicFramePr>
            <a:graphicFrameLocks noGrp="1"/>
          </p:cNvGraphicFramePr>
          <p:nvPr/>
        </p:nvGraphicFramePr>
        <p:xfrm>
          <a:off x="1183362" y="279446"/>
          <a:ext cx="4709882" cy="3573728"/>
        </p:xfrm>
        <a:graphic>
          <a:graphicData uri="http://schemas.openxmlformats.org/drawingml/2006/table">
            <a:tbl>
              <a:tblPr/>
              <a:tblGrid>
                <a:gridCol w="628508">
                  <a:extLst>
                    <a:ext uri="{9D8B030D-6E8A-4147-A177-3AD203B41FA5}">
                      <a16:colId xmlns:a16="http://schemas.microsoft.com/office/drawing/2014/main" val="948309112"/>
                    </a:ext>
                  </a:extLst>
                </a:gridCol>
                <a:gridCol w="3264955">
                  <a:extLst>
                    <a:ext uri="{9D8B030D-6E8A-4147-A177-3AD203B41FA5}">
                      <a16:colId xmlns:a16="http://schemas.microsoft.com/office/drawing/2014/main" val="4038406798"/>
                    </a:ext>
                  </a:extLst>
                </a:gridCol>
                <a:gridCol w="816419">
                  <a:extLst>
                    <a:ext uri="{9D8B030D-6E8A-4147-A177-3AD203B41FA5}">
                      <a16:colId xmlns:a16="http://schemas.microsoft.com/office/drawing/2014/main" val="1185442336"/>
                    </a:ext>
                  </a:extLst>
                </a:gridCol>
              </a:tblGrid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0768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크로쿠스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시티홀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테러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888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_(1955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0386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계양구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4371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나상도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60005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종려주일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5978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에펨코리아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7823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대한민국의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텔레비전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1882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조국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법학자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6555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류준열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04600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미녀와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순정남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29645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부활절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03178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아일릿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52581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황상무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30779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최경용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36056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….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…….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18903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600CB6DF-C598-928C-2D6F-6A5BFD0299DF}"/>
              </a:ext>
            </a:extLst>
          </p:cNvPr>
          <p:cNvSpPr/>
          <p:nvPr/>
        </p:nvSpPr>
        <p:spPr>
          <a:xfrm>
            <a:off x="3894405" y="-279090"/>
            <a:ext cx="904875" cy="843794"/>
          </a:xfrm>
          <a:prstGeom prst="ellipse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Sat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FBE60E8-6384-28AB-B169-9999EC50E56B}"/>
              </a:ext>
            </a:extLst>
          </p:cNvPr>
          <p:cNvGraphicFramePr>
            <a:graphicFrameLocks noGrp="1"/>
          </p:cNvGraphicFramePr>
          <p:nvPr/>
        </p:nvGraphicFramePr>
        <p:xfrm>
          <a:off x="6631662" y="279446"/>
          <a:ext cx="4709882" cy="3573728"/>
        </p:xfrm>
        <a:graphic>
          <a:graphicData uri="http://schemas.openxmlformats.org/drawingml/2006/table">
            <a:tbl>
              <a:tblPr/>
              <a:tblGrid>
                <a:gridCol w="628508">
                  <a:extLst>
                    <a:ext uri="{9D8B030D-6E8A-4147-A177-3AD203B41FA5}">
                      <a16:colId xmlns:a16="http://schemas.microsoft.com/office/drawing/2014/main" val="948309112"/>
                    </a:ext>
                  </a:extLst>
                </a:gridCol>
                <a:gridCol w="3264955">
                  <a:extLst>
                    <a:ext uri="{9D8B030D-6E8A-4147-A177-3AD203B41FA5}">
                      <a16:colId xmlns:a16="http://schemas.microsoft.com/office/drawing/2014/main" val="4038406798"/>
                    </a:ext>
                  </a:extLst>
                </a:gridCol>
                <a:gridCol w="816419">
                  <a:extLst>
                    <a:ext uri="{9D8B030D-6E8A-4147-A177-3AD203B41FA5}">
                      <a16:colId xmlns:a16="http://schemas.microsoft.com/office/drawing/2014/main" val="1185442336"/>
                    </a:ext>
                  </a:extLst>
                </a:gridCol>
              </a:tblGrid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0768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과몰입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인생사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8887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분열조직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0386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조국혁신당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4371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김보협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560005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김새론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55978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이화림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17823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대한민국의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텔레비전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018824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스즈키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아유미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76555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에펨코리아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046008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최고인민회의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대의원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선거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029645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온난화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731655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파묘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1551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종려주일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751483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부활절</a:t>
                      </a: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293959"/>
                  </a:ext>
                </a:extLst>
              </a:tr>
              <a:tr h="2233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……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595708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567F90DD-881C-0860-C9ED-0F5FA5C0142B}"/>
              </a:ext>
            </a:extLst>
          </p:cNvPr>
          <p:cNvSpPr/>
          <p:nvPr/>
        </p:nvSpPr>
        <p:spPr>
          <a:xfrm>
            <a:off x="9475350" y="-279090"/>
            <a:ext cx="904875" cy="843794"/>
          </a:xfrm>
          <a:prstGeom prst="ellipse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Sun</a:t>
            </a:r>
            <a:endParaRPr lang="ko-KR" altLang="en-US" sz="2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D15231-33CB-4C63-FA4F-528CC59ADB46}"/>
              </a:ext>
            </a:extLst>
          </p:cNvPr>
          <p:cNvSpPr txBox="1"/>
          <p:nvPr/>
        </p:nvSpPr>
        <p:spPr>
          <a:xfrm>
            <a:off x="622233" y="2172182"/>
            <a:ext cx="10800000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Low Variance of Views of Weekend</a:t>
            </a: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8637F8-05B4-C7DF-CF2A-F3D1760E1E83}"/>
              </a:ext>
            </a:extLst>
          </p:cNvPr>
          <p:cNvSpPr txBox="1"/>
          <p:nvPr/>
        </p:nvSpPr>
        <p:spPr>
          <a:xfrm>
            <a:off x="622233" y="3871951"/>
            <a:ext cx="10800000" cy="10156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Assumption: Heavy-User or Editor</a:t>
            </a:r>
          </a:p>
          <a:p>
            <a:pPr algn="ctr"/>
            <a:endParaRPr lang="ko-KR" altLang="en-US" sz="10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4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6C3F-DCAA-AC37-6190-066B02DD5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7E8886-4AD8-AFAF-6EF9-0CE273BE0629}"/>
              </a:ext>
            </a:extLst>
          </p:cNvPr>
          <p:cNvSpPr txBox="1"/>
          <p:nvPr/>
        </p:nvSpPr>
        <p:spPr>
          <a:xfrm>
            <a:off x="1324823" y="589110"/>
            <a:ext cx="954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Trebuchet MS" panose="020B0603020202020204" pitchFamily="34" charset="0"/>
              </a:rPr>
              <a:t>SUMMARY</a:t>
            </a:r>
            <a:endParaRPr lang="ko-KR" altLang="en-US" sz="6000" dirty="0"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DE73B-89C4-400F-DCC0-5F37D83316BF}"/>
              </a:ext>
            </a:extLst>
          </p:cNvPr>
          <p:cNvSpPr txBox="1"/>
          <p:nvPr/>
        </p:nvSpPr>
        <p:spPr>
          <a:xfrm>
            <a:off x="1324823" y="2044200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WHEN: 8~11AM </a:t>
            </a:r>
            <a:r>
              <a:rPr lang="ko-KR" altLang="en-US" sz="4000" dirty="0">
                <a:latin typeface="Trebuchet MS" panose="020B0603020202020204" pitchFamily="34" charset="0"/>
              </a:rPr>
              <a:t>↑ </a:t>
            </a:r>
            <a:r>
              <a:rPr lang="en-US" altLang="ko-KR" sz="4000" dirty="0">
                <a:latin typeface="Trebuchet MS" panose="020B0603020202020204" pitchFamily="34" charset="0"/>
              </a:rPr>
              <a:t>- 2~5PM</a:t>
            </a:r>
            <a:r>
              <a:rPr lang="ko-KR" altLang="en-US" sz="4000" dirty="0">
                <a:latin typeface="Trebuchet MS" panose="020B0603020202020204" pitchFamily="34" charset="0"/>
              </a:rPr>
              <a:t> ↑ </a:t>
            </a:r>
            <a:r>
              <a:rPr lang="en-US" altLang="ko-KR" sz="4000" dirty="0">
                <a:latin typeface="Trebuchet MS" panose="020B0603020202020204" pitchFamily="34" charset="0"/>
              </a:rPr>
              <a:t>- 5-6PM</a:t>
            </a:r>
            <a:r>
              <a:rPr lang="ko-KR" altLang="en-US" sz="4000" dirty="0">
                <a:latin typeface="Trebuchet MS" panose="020B0603020202020204" pitchFamily="34" charset="0"/>
              </a:rPr>
              <a:t> 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92E19-8C89-F41D-467E-E368220282B8}"/>
              </a:ext>
            </a:extLst>
          </p:cNvPr>
          <p:cNvSpPr txBox="1"/>
          <p:nvPr/>
        </p:nvSpPr>
        <p:spPr>
          <a:xfrm>
            <a:off x="1324823" y="3201754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WHO: White-Collar Worker &amp; Student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0F7DA-CE06-7D86-F05D-24C2E1C50B52}"/>
              </a:ext>
            </a:extLst>
          </p:cNvPr>
          <p:cNvSpPr txBox="1"/>
          <p:nvPr/>
        </p:nvSpPr>
        <p:spPr>
          <a:xfrm>
            <a:off x="1324823" y="4359308"/>
            <a:ext cx="95423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WHAT: Weekdays: Person/Event of Issue</a:t>
            </a:r>
          </a:p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Weekend: Random(Editor’s view)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73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rebuchet MS" panose="020B0603020202020204" pitchFamily="34" charset="0"/>
              </a:rPr>
              <a:t>Analysis Objectives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899160" y="14236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2426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rebuchet MS" panose="020B0603020202020204" pitchFamily="34" charset="0"/>
              </a:rPr>
              <a:t>Focusing on User &amp; Behavior Patterns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160" y="2086494"/>
            <a:ext cx="10203036" cy="348617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월별 요일별 사용자 </a:t>
            </a:r>
            <a:r>
              <a:rPr lang="ko-KR" altLang="en-US" sz="2500" dirty="0" err="1">
                <a:solidFill>
                  <a:schemeClr val="tx1"/>
                </a:solidFill>
              </a:rPr>
              <a:t>검색량</a:t>
            </a:r>
            <a:r>
              <a:rPr lang="ko-KR" altLang="en-US" sz="2500" dirty="0">
                <a:solidFill>
                  <a:schemeClr val="tx1"/>
                </a:solidFill>
              </a:rPr>
              <a:t> 및 패턴 분석</a:t>
            </a: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시간대별 사용자 검색 활동 분석</a:t>
            </a:r>
            <a:br>
              <a:rPr lang="en-US" altLang="ko-KR" sz="2500" dirty="0">
                <a:solidFill>
                  <a:schemeClr val="tx1"/>
                </a:solidFill>
              </a:rPr>
            </a:b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월별 사용자 </a:t>
            </a:r>
            <a:r>
              <a:rPr lang="ko-KR" altLang="en-US" sz="2500" dirty="0" err="1">
                <a:solidFill>
                  <a:schemeClr val="tx1"/>
                </a:solidFill>
              </a:rPr>
              <a:t>검색량</a:t>
            </a:r>
            <a:r>
              <a:rPr lang="ko-KR" altLang="en-US" sz="2500" dirty="0">
                <a:solidFill>
                  <a:schemeClr val="tx1"/>
                </a:solidFill>
              </a:rPr>
              <a:t> 변화 추이 분석</a:t>
            </a:r>
            <a:br>
              <a:rPr lang="ko-KR" altLang="en-US" sz="2500" dirty="0">
                <a:solidFill>
                  <a:schemeClr val="tx1"/>
                </a:solidFill>
              </a:rPr>
            </a:b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월별 요일과 시간대 </a:t>
            </a:r>
            <a:r>
              <a:rPr lang="ko-KR" altLang="en-US" sz="2500" dirty="0" err="1">
                <a:solidFill>
                  <a:schemeClr val="tx1"/>
                </a:solidFill>
              </a:rPr>
              <a:t>검색량</a:t>
            </a:r>
            <a:r>
              <a:rPr lang="ko-KR" altLang="en-US" sz="2500" dirty="0">
                <a:solidFill>
                  <a:schemeClr val="tx1"/>
                </a:solidFill>
              </a:rPr>
              <a:t> 변화 추이 분석을 통한 사용자 유형 파악</a:t>
            </a:r>
            <a:endParaRPr lang="en-US" altLang="ko-KR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7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altLang="ko-KR" sz="5400" dirty="0">
                <a:latin typeface="Trebuchet MS" panose="020B0603020202020204" pitchFamily="34" charset="0"/>
              </a:rPr>
              <a:t>Scope &amp; Data Sources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899160" y="14236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2426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rebuchet MS" panose="020B0603020202020204" pitchFamily="34" charset="0"/>
              </a:rPr>
              <a:t>Focusing on User &amp; Behavior Patterns</a:t>
            </a:r>
            <a:endParaRPr lang="ko-KR" altLang="en-US" dirty="0">
              <a:latin typeface="Trebuchet MS" panose="020B0603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160" y="2086494"/>
            <a:ext cx="10090265" cy="269055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사용 </a:t>
            </a:r>
            <a:r>
              <a:rPr lang="ko-KR" altLang="en-US" sz="2500" dirty="0" err="1">
                <a:solidFill>
                  <a:schemeClr val="tx1"/>
                </a:solidFill>
              </a:rPr>
              <a:t>테이터</a:t>
            </a:r>
            <a:r>
              <a:rPr lang="ko-KR" altLang="en-US" sz="2500" dirty="0">
                <a:solidFill>
                  <a:schemeClr val="tx1"/>
                </a:solidFill>
              </a:rPr>
              <a:t> 셋</a:t>
            </a:r>
            <a:r>
              <a:rPr lang="en-US" altLang="ko-KR" sz="2500" dirty="0">
                <a:solidFill>
                  <a:schemeClr val="tx1"/>
                </a:solidFill>
              </a:rPr>
              <a:t>: Wikipedia </a:t>
            </a:r>
            <a:r>
              <a:rPr lang="en-US" altLang="ko-KR" sz="2500" dirty="0" err="1">
                <a:solidFill>
                  <a:schemeClr val="tx1"/>
                </a:solidFill>
              </a:rPr>
              <a:t>pageview</a:t>
            </a: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기간</a:t>
            </a:r>
            <a:r>
              <a:rPr lang="en-US" altLang="ko-KR" sz="2500" dirty="0">
                <a:solidFill>
                  <a:schemeClr val="tx1"/>
                </a:solidFill>
              </a:rPr>
              <a:t>: 2024.01~2024.03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5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chemeClr val="tx1"/>
                </a:solidFill>
              </a:rPr>
              <a:t>분석 도구 및 환경</a:t>
            </a:r>
            <a:r>
              <a:rPr lang="en-US" altLang="ko-KR" sz="2500" dirty="0">
                <a:solidFill>
                  <a:schemeClr val="tx1"/>
                </a:solidFill>
              </a:rPr>
              <a:t>: Spark, GCP, </a:t>
            </a:r>
            <a:r>
              <a:rPr lang="en-US" altLang="ko-KR" sz="2500" dirty="0" err="1">
                <a:solidFill>
                  <a:schemeClr val="tx1"/>
                </a:solidFill>
              </a:rPr>
              <a:t>Zepplin</a:t>
            </a:r>
            <a:r>
              <a:rPr lang="en-US" altLang="ko-KR" sz="2500" dirty="0">
                <a:solidFill>
                  <a:schemeClr val="tx1"/>
                </a:solidFill>
              </a:rPr>
              <a:t>, Airflow </a:t>
            </a:r>
          </a:p>
        </p:txBody>
      </p:sp>
    </p:spTree>
    <p:extLst>
      <p:ext uri="{BB962C8B-B14F-4D97-AF65-F5344CB8AC3E}">
        <p14:creationId xmlns:p14="http://schemas.microsoft.com/office/powerpoint/2010/main" val="396176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85F6D-1032-CEE4-AD99-C038E3A7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3655858-6974-415D-60AD-70ED07E0DE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84379"/>
              </p:ext>
            </p:extLst>
          </p:nvPr>
        </p:nvGraphicFramePr>
        <p:xfrm>
          <a:off x="0" y="777778"/>
          <a:ext cx="4128655" cy="461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81F1185A-0972-D7DE-5B11-28E8540A5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7117695"/>
              </p:ext>
            </p:extLst>
          </p:nvPr>
        </p:nvGraphicFramePr>
        <p:xfrm>
          <a:off x="3709939" y="777778"/>
          <a:ext cx="4371879" cy="461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8201F7CE-A6AF-5DE2-C7F0-216E8BEC5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603867"/>
              </p:ext>
            </p:extLst>
          </p:nvPr>
        </p:nvGraphicFramePr>
        <p:xfrm>
          <a:off x="7777017" y="777778"/>
          <a:ext cx="4414981" cy="4614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868218" y="5634182"/>
            <a:ext cx="2392218" cy="73890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Total views: </a:t>
            </a:r>
            <a:r>
              <a:rPr lang="en-US" altLang="ko-KR" b="1" dirty="0">
                <a:solidFill>
                  <a:schemeClr val="tx1"/>
                </a:solidFill>
              </a:rPr>
              <a:t>2,479</a:t>
            </a:r>
            <a:r>
              <a:rPr lang="ko-KR" altLang="en-US" b="1" dirty="0">
                <a:solidFill>
                  <a:schemeClr val="tx1"/>
                </a:solidFill>
              </a:rPr>
              <a:t>만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99769" y="5634181"/>
            <a:ext cx="2392218" cy="73890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Total views: </a:t>
            </a:r>
            <a:r>
              <a:rPr lang="en-US" altLang="ko-KR" b="1" dirty="0">
                <a:solidFill>
                  <a:schemeClr val="tx1"/>
                </a:solidFill>
              </a:rPr>
              <a:t>1,989</a:t>
            </a:r>
            <a:r>
              <a:rPr lang="ko-KR" altLang="en-US" b="1" dirty="0">
                <a:solidFill>
                  <a:schemeClr val="tx1"/>
                </a:solidFill>
              </a:rPr>
              <a:t>만</a:t>
            </a:r>
            <a:r>
              <a:rPr lang="en-US" altLang="ko-KR" b="1" dirty="0">
                <a:solidFill>
                  <a:schemeClr val="tx1"/>
                </a:solidFill>
              </a:rPr>
              <a:t>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788398" y="5634180"/>
            <a:ext cx="2392218" cy="73890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Total views: </a:t>
            </a:r>
            <a:r>
              <a:rPr lang="en-US" altLang="ko-KR" b="1" dirty="0">
                <a:solidFill>
                  <a:schemeClr val="tx1"/>
                </a:solidFill>
              </a:rPr>
              <a:t>2,523</a:t>
            </a:r>
            <a:r>
              <a:rPr lang="ko-KR" altLang="en-US" b="1" dirty="0">
                <a:solidFill>
                  <a:schemeClr val="tx1"/>
                </a:solidFill>
              </a:rPr>
              <a:t>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1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AE085-5A11-9D8D-516C-30CCAD090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10E9DC-04BC-A430-EEC0-7265F3CD5ED0}"/>
              </a:ext>
            </a:extLst>
          </p:cNvPr>
          <p:cNvSpPr txBox="1"/>
          <p:nvPr/>
        </p:nvSpPr>
        <p:spPr>
          <a:xfrm>
            <a:off x="1324823" y="3843605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Trebuchet MS" panose="020B0603020202020204" pitchFamily="34" charset="0"/>
              </a:rPr>
              <a:t>Analysis: Total views by day and hour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C65F9-BE26-02E9-53A8-B5110760C53D}"/>
              </a:ext>
            </a:extLst>
          </p:cNvPr>
          <p:cNvSpPr txBox="1"/>
          <p:nvPr/>
        </p:nvSpPr>
        <p:spPr>
          <a:xfrm>
            <a:off x="1324823" y="2319605"/>
            <a:ext cx="954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Trebuchet MS" panose="020B0603020202020204" pitchFamily="34" charset="0"/>
              </a:rPr>
              <a:t>WHEN they view</a:t>
            </a:r>
            <a:endParaRPr lang="ko-KR" altLang="en-US" sz="6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4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F332-C8C5-07A5-627F-5466DDD01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A4D64-E8AA-1FBB-AFC8-6960900619DB}"/>
              </a:ext>
            </a:extLst>
          </p:cNvPr>
          <p:cNvSpPr txBox="1"/>
          <p:nvPr/>
        </p:nvSpPr>
        <p:spPr>
          <a:xfrm>
            <a:off x="307817" y="1131927"/>
            <a:ext cx="5060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rebuchet MS" panose="020B0603020202020204" pitchFamily="34" charset="0"/>
              </a:rPr>
              <a:t>2024-01-01 ~ 2024-01-31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E6F19-81D2-BCB9-DF8D-41EBEAA9EFCC}"/>
              </a:ext>
            </a:extLst>
          </p:cNvPr>
          <p:cNvSpPr txBox="1"/>
          <p:nvPr/>
        </p:nvSpPr>
        <p:spPr>
          <a:xfrm>
            <a:off x="307817" y="277120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Total views by day and hour: January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69592-6736-D5FA-323C-0B2DE3F81A29}"/>
              </a:ext>
            </a:extLst>
          </p:cNvPr>
          <p:cNvSpPr/>
          <p:nvPr/>
        </p:nvSpPr>
        <p:spPr>
          <a:xfrm>
            <a:off x="5810409" y="2227153"/>
            <a:ext cx="971081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FDF9F3-EBB9-05E7-CAD3-45D1B3B7B030}"/>
              </a:ext>
            </a:extLst>
          </p:cNvPr>
          <p:cNvSpPr/>
          <p:nvPr/>
        </p:nvSpPr>
        <p:spPr>
          <a:xfrm>
            <a:off x="7656584" y="2227153"/>
            <a:ext cx="1363772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286DC4F-86FB-2992-BC5D-BEA39AABEF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2" r="6157" b="11589"/>
          <a:stretch/>
        </p:blipFill>
        <p:spPr bwMode="auto">
          <a:xfrm>
            <a:off x="144855" y="1598766"/>
            <a:ext cx="11742346" cy="372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DD6C0A7-722F-7EA7-CC85-60857C237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90" r="891"/>
          <a:stretch/>
        </p:blipFill>
        <p:spPr bwMode="auto">
          <a:xfrm>
            <a:off x="90533" y="4580936"/>
            <a:ext cx="12083361" cy="6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FCFA17-FB58-C3DB-85BA-CF34B769FCE4}"/>
              </a:ext>
            </a:extLst>
          </p:cNvPr>
          <p:cNvSpPr/>
          <p:nvPr/>
        </p:nvSpPr>
        <p:spPr>
          <a:xfrm>
            <a:off x="5909327" y="2177070"/>
            <a:ext cx="933190" cy="30930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D04FFF-95C7-26D5-9846-EAA4DD3065C9}"/>
              </a:ext>
            </a:extLst>
          </p:cNvPr>
          <p:cNvSpPr/>
          <p:nvPr/>
        </p:nvSpPr>
        <p:spPr>
          <a:xfrm>
            <a:off x="7756897" y="2177070"/>
            <a:ext cx="1377410" cy="30930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3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8307-3AD2-4FBB-CC44-AD4C1B173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8ADFAD-DAE1-D8F5-4657-97F9AFDFCA55}"/>
              </a:ext>
            </a:extLst>
          </p:cNvPr>
          <p:cNvSpPr txBox="1"/>
          <p:nvPr/>
        </p:nvSpPr>
        <p:spPr>
          <a:xfrm>
            <a:off x="307817" y="1131927"/>
            <a:ext cx="5060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rebuchet MS" panose="020B0603020202020204" pitchFamily="34" charset="0"/>
              </a:rPr>
              <a:t>2024-01-01 ~ 2024-01-31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2B946-3C25-AFD6-D13E-4444183DC86A}"/>
              </a:ext>
            </a:extLst>
          </p:cNvPr>
          <p:cNvSpPr txBox="1"/>
          <p:nvPr/>
        </p:nvSpPr>
        <p:spPr>
          <a:xfrm>
            <a:off x="307817" y="277120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Total views by day and hour: January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BD08A0-1ED2-329A-17A2-3D990C272448}"/>
              </a:ext>
            </a:extLst>
          </p:cNvPr>
          <p:cNvSpPr/>
          <p:nvPr/>
        </p:nvSpPr>
        <p:spPr>
          <a:xfrm>
            <a:off x="5810409" y="2227153"/>
            <a:ext cx="971081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E502E6-D7B1-02DE-D61A-193D72C51FF3}"/>
              </a:ext>
            </a:extLst>
          </p:cNvPr>
          <p:cNvSpPr/>
          <p:nvPr/>
        </p:nvSpPr>
        <p:spPr>
          <a:xfrm>
            <a:off x="7656584" y="2227153"/>
            <a:ext cx="1363772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7DFD97F-5CED-522A-794C-F67BD61ED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72" r="6157" b="11589"/>
          <a:stretch/>
        </p:blipFill>
        <p:spPr bwMode="auto">
          <a:xfrm>
            <a:off x="144855" y="1598766"/>
            <a:ext cx="11742346" cy="372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6D707E7-3246-1284-D821-00D477657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90" r="891"/>
          <a:stretch/>
        </p:blipFill>
        <p:spPr bwMode="auto">
          <a:xfrm>
            <a:off x="90533" y="4580936"/>
            <a:ext cx="12083361" cy="6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6DCEE3B-09E2-029F-DF26-BFBD06956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09" y="1832846"/>
            <a:ext cx="3240000" cy="3499811"/>
          </a:xfrm>
          <a:prstGeom prst="rect">
            <a:avLst/>
          </a:prstGeom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B40F37D-E358-FC1E-D3D2-B0B0189D3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470" y="1832846"/>
            <a:ext cx="3240000" cy="3493365"/>
          </a:xfrm>
          <a:prstGeom prst="rect">
            <a:avLst/>
          </a:prstGeom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2453F-4B53-8B05-1B8C-68CDC1F3AC05}"/>
              </a:ext>
            </a:extLst>
          </p:cNvPr>
          <p:cNvSpPr txBox="1"/>
          <p:nvPr/>
        </p:nvSpPr>
        <p:spPr>
          <a:xfrm>
            <a:off x="525101" y="5870287"/>
            <a:ext cx="5456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Weekdays: 210K ~ 270K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87DA6-6308-7264-EA10-AB8CEE7A3EF0}"/>
              </a:ext>
            </a:extLst>
          </p:cNvPr>
          <p:cNvSpPr txBox="1"/>
          <p:nvPr/>
        </p:nvSpPr>
        <p:spPr>
          <a:xfrm>
            <a:off x="6096000" y="5872993"/>
            <a:ext cx="569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Weekend: 93K ~ 100K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7F471-D880-8230-F0A5-63E9A989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6454D-A3AF-F792-F72A-EBEFB70CA99D}"/>
              </a:ext>
            </a:extLst>
          </p:cNvPr>
          <p:cNvSpPr txBox="1"/>
          <p:nvPr/>
        </p:nvSpPr>
        <p:spPr>
          <a:xfrm>
            <a:off x="307817" y="1131927"/>
            <a:ext cx="5060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Trebuchet MS" panose="020B0603020202020204" pitchFamily="34" charset="0"/>
              </a:rPr>
              <a:t>2024-01-01 ~ 2024-01-31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0E4BA-435C-83BC-CBD1-117AA99EB80E}"/>
              </a:ext>
            </a:extLst>
          </p:cNvPr>
          <p:cNvSpPr txBox="1"/>
          <p:nvPr/>
        </p:nvSpPr>
        <p:spPr>
          <a:xfrm>
            <a:off x="307817" y="277120"/>
            <a:ext cx="9542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Trebuchet MS" panose="020B0603020202020204" pitchFamily="34" charset="0"/>
              </a:rPr>
              <a:t>Total views by day and hour: January</a:t>
            </a:r>
            <a:endParaRPr lang="ko-KR" altLang="en-US" sz="4000" dirty="0">
              <a:latin typeface="Trebuchet MS" panose="020B0603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57FC6A-7DAB-0A33-6CC4-ABCFE4C9FAA5}"/>
              </a:ext>
            </a:extLst>
          </p:cNvPr>
          <p:cNvSpPr/>
          <p:nvPr/>
        </p:nvSpPr>
        <p:spPr>
          <a:xfrm>
            <a:off x="5810409" y="2227153"/>
            <a:ext cx="971081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00FDB2-DA20-45D0-0B97-792B19B57D80}"/>
              </a:ext>
            </a:extLst>
          </p:cNvPr>
          <p:cNvSpPr/>
          <p:nvPr/>
        </p:nvSpPr>
        <p:spPr>
          <a:xfrm>
            <a:off x="7656584" y="2227153"/>
            <a:ext cx="1363772" cy="3032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E74299F-9B2D-6A8D-E3D4-5B0A1AE55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872" r="6157" b="11589"/>
          <a:stretch/>
        </p:blipFill>
        <p:spPr bwMode="auto">
          <a:xfrm>
            <a:off x="144855" y="1598766"/>
            <a:ext cx="11742346" cy="372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5072850-6CD9-59EE-879E-1E7DE67CA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90" r="891"/>
          <a:stretch/>
        </p:blipFill>
        <p:spPr bwMode="auto">
          <a:xfrm>
            <a:off x="90533" y="4580936"/>
            <a:ext cx="12083361" cy="6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D4CD38E-A4A6-3469-BE25-FF449A3D8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470" y="1978314"/>
            <a:ext cx="3240000" cy="3503721"/>
          </a:xfrm>
          <a:prstGeom prst="rect">
            <a:avLst/>
          </a:prstGeom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630A1-9DDD-DD45-AF09-9C66DB6A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84" y="2017720"/>
            <a:ext cx="3240000" cy="3497986"/>
          </a:xfrm>
          <a:prstGeom prst="rect">
            <a:avLst/>
          </a:prstGeom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546466C-0787-6699-C75A-989BA01C9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77" y="1978315"/>
            <a:ext cx="3240000" cy="3537391"/>
          </a:xfrm>
          <a:prstGeom prst="rect">
            <a:avLst/>
          </a:prstGeom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0C77C-2535-7F2C-C589-4E4332E9E180}"/>
              </a:ext>
            </a:extLst>
          </p:cNvPr>
          <p:cNvSpPr txBox="1"/>
          <p:nvPr/>
        </p:nvSpPr>
        <p:spPr>
          <a:xfrm>
            <a:off x="525101" y="5870287"/>
            <a:ext cx="54562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Weekdays: 240K ~ 320K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A06F0-B64F-2DF4-8014-B9840CF30A27}"/>
              </a:ext>
            </a:extLst>
          </p:cNvPr>
          <p:cNvSpPr txBox="1"/>
          <p:nvPr/>
        </p:nvSpPr>
        <p:spPr>
          <a:xfrm>
            <a:off x="6096000" y="5872993"/>
            <a:ext cx="56946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Trebuchet MS" panose="020B0603020202020204" pitchFamily="34" charset="0"/>
              </a:rPr>
              <a:t>Weekend: 79K ~ 81K Views</a:t>
            </a:r>
            <a:endParaRPr lang="ko-KR" altLang="en-US" sz="30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9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322</TotalTime>
  <Words>1174</Words>
  <Application>Microsoft Office PowerPoint</Application>
  <PresentationFormat>와이드스크린</PresentationFormat>
  <Paragraphs>510</Paragraphs>
  <Slides>29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Trebuchet MS</vt:lpstr>
      <vt:lpstr>Office 테마</vt:lpstr>
      <vt:lpstr>Wikipedia data analysis</vt:lpstr>
      <vt:lpstr>Background &amp; Motivation</vt:lpstr>
      <vt:lpstr>Analysis Objectives</vt:lpstr>
      <vt:lpstr>Scope &amp; Data Sources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25</cp:revision>
  <dcterms:created xsi:type="dcterms:W3CDTF">2025-04-08T00:36:02Z</dcterms:created>
  <dcterms:modified xsi:type="dcterms:W3CDTF">2025-04-08T06:08:26Z</dcterms:modified>
</cp:coreProperties>
</file>